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81" r:id="rId3"/>
    <p:sldId id="258" r:id="rId4"/>
    <p:sldId id="259" r:id="rId5"/>
    <p:sldId id="260" r:id="rId6"/>
    <p:sldId id="262" r:id="rId7"/>
    <p:sldId id="263" r:id="rId8"/>
    <p:sldId id="264" r:id="rId9"/>
    <p:sldId id="282" r:id="rId10"/>
    <p:sldId id="270" r:id="rId11"/>
    <p:sldId id="283" r:id="rId12"/>
    <p:sldId id="284" r:id="rId13"/>
    <p:sldId id="275" r:id="rId14"/>
    <p:sldId id="261" r:id="rId15"/>
    <p:sldId id="265" r:id="rId16"/>
    <p:sldId id="277" r:id="rId17"/>
    <p:sldId id="279" r:id="rId18"/>
    <p:sldId id="280" r:id="rId19"/>
  </p:sldIdLst>
  <p:sldSz cx="14630400" cy="8229600"/>
  <p:notesSz cx="8229600" cy="14630400"/>
  <p:embeddedFontLst>
    <p:embeddedFont>
      <p:font typeface="Inter" panose="020B0604020202020204" charset="0"/>
      <p:regular r:id="rId21"/>
      <p:bold r:id="rId22"/>
      <p:italic r:id="rId23"/>
      <p:boldItalic r:id="rId24"/>
    </p:embeddedFont>
    <p:embeddedFont>
      <p:font typeface="Sora" panose="020B0604020202020204" charset="0"/>
      <p:regular r:id="rId25"/>
      <p:bold r:id="rId26"/>
    </p:embeddedFont>
    <p:embeddedFont>
      <p:font typeface="Sora Light" panose="020B0604020202020204" charset="0"/>
      <p:regular r:id="rId27"/>
    </p:embeddedFont>
    <p:embeddedFont>
      <p:font typeface="Sora Semi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5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45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786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182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40155-2A10-2A14-9FE7-779CCFD31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422317-7D63-2DB9-174E-0A5A6BE764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C58BCD-9B74-2216-FD3A-2B0CF36F0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E7812-38E7-63E3-BEF6-795DEB4AD6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51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3A057-7BEE-0D6C-CCA4-A3C1DF551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9012EA-5B93-C2C3-5BC4-D1A7C8BE13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EAEF66-1EFF-2A35-DAB6-A1F79FC0A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6E14E-4641-D5C5-6AB1-03F7800AB9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48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387E2-415E-0630-9F40-CA45E6ED2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64C18-D9DF-EEF3-795B-5FA38C523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0243FD-0B0A-4EF7-4E5B-6307E7B2A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094A6-2C51-9A54-3080-0439D67A73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74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3B1FD-3FF9-124A-21ED-50A611545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4D67AD-7C5E-6B51-AC84-BAF7C5C2AD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C181A4-BB6A-B6CD-7872-1BF092AA46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2E4C5-6551-019B-39B9-9A0AF857D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33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EE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9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avvadM@KnowBe4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224570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293C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Beyond Awareness: Managing Human Risk</a:t>
            </a:r>
            <a:endParaRPr lang="en-US" sz="4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10" y="7617143"/>
            <a:ext cx="1274207" cy="4536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8204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293C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DEEP Matrix: Worked Example Scenario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839766"/>
            <a:ext cx="7556421" cy="1326713"/>
          </a:xfrm>
          <a:prstGeom prst="roundRect">
            <a:avLst>
              <a:gd name="adj" fmla="val 7181"/>
            </a:avLst>
          </a:prstGeom>
          <a:solidFill>
            <a:srgbClr val="FAC3B8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004" y="4176236"/>
            <a:ext cx="283488" cy="22681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4123253"/>
            <a:ext cx="659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Users are choosing weak passwords:</a:t>
            </a:r>
            <a:r>
              <a:rPr lang="en-US" sz="1750" dirty="0">
                <a:solidFill>
                  <a:srgbClr val="00000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 How do we apply the DEEP framework?</a:t>
            </a:r>
            <a:endParaRPr lang="en-US" sz="17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110" y="7617143"/>
            <a:ext cx="1274207" cy="45362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34AE1-5BB7-95F5-C917-A8A127A4C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5" descr="preencoded.png">
            <a:extLst>
              <a:ext uri="{FF2B5EF4-FFF2-40B4-BE49-F238E27FC236}">
                <a16:creationId xmlns:a16="http://schemas.microsoft.com/office/drawing/2014/main" id="{6150AAA8-C7C0-36CA-3DE6-3746C5542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10" y="7617143"/>
            <a:ext cx="1274207" cy="453628"/>
          </a:xfrm>
          <a:prstGeom prst="rect">
            <a:avLst/>
          </a:prstGeom>
        </p:spPr>
      </p:pic>
      <p:sp>
        <p:nvSpPr>
          <p:cNvPr id="65" name="Google Shape;1559;p10">
            <a:extLst>
              <a:ext uri="{FF2B5EF4-FFF2-40B4-BE49-F238E27FC236}">
                <a16:creationId xmlns:a16="http://schemas.microsoft.com/office/drawing/2014/main" id="{049DAFC6-02CE-C3B0-7123-FA6DD06D8B70}"/>
              </a:ext>
            </a:extLst>
          </p:cNvPr>
          <p:cNvSpPr txBox="1"/>
          <p:nvPr/>
        </p:nvSpPr>
        <p:spPr>
          <a:xfrm>
            <a:off x="4477805" y="267257"/>
            <a:ext cx="1667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tx2"/>
                </a:solidFill>
                <a:latin typeface="Sora"/>
                <a:ea typeface="Sora"/>
                <a:cs typeface="Sora"/>
                <a:sym typeface="Sora"/>
              </a:rPr>
              <a:t>Social engineering</a:t>
            </a:r>
            <a:endParaRPr sz="1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 dirty="0">
                <a:solidFill>
                  <a:schemeClr val="tx2"/>
                </a:solidFill>
                <a:latin typeface="Sora Light"/>
                <a:ea typeface="Sora Light"/>
                <a:cs typeface="Sora Light"/>
                <a:sym typeface="Sora Light"/>
              </a:rPr>
              <a:t>Users targeted by external attackers</a:t>
            </a:r>
            <a:endParaRPr sz="1400" i="0" u="none" strike="noStrike" cap="none" dirty="0">
              <a:solidFill>
                <a:schemeClr val="tx2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66" name="Google Shape;1560;p10">
            <a:extLst>
              <a:ext uri="{FF2B5EF4-FFF2-40B4-BE49-F238E27FC236}">
                <a16:creationId xmlns:a16="http://schemas.microsoft.com/office/drawing/2014/main" id="{804BA526-B1A1-04B6-844B-C25ED0248861}"/>
              </a:ext>
            </a:extLst>
          </p:cNvPr>
          <p:cNvSpPr txBox="1"/>
          <p:nvPr/>
        </p:nvSpPr>
        <p:spPr>
          <a:xfrm>
            <a:off x="7187631" y="267257"/>
            <a:ext cx="1418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tx2"/>
                </a:solidFill>
                <a:latin typeface="Sora"/>
                <a:ea typeface="Sora"/>
                <a:cs typeface="Sora"/>
                <a:sym typeface="Sora"/>
              </a:rPr>
              <a:t>Accidental insiders</a:t>
            </a:r>
            <a:endParaRPr sz="1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 dirty="0">
                <a:solidFill>
                  <a:schemeClr val="tx2"/>
                </a:solidFill>
                <a:latin typeface="Sora Light"/>
                <a:ea typeface="Sora Light"/>
                <a:cs typeface="Sora Light"/>
                <a:sym typeface="Sora Light"/>
              </a:rPr>
              <a:t>Genuine mistakes</a:t>
            </a:r>
            <a:endParaRPr sz="1400" i="0" u="none" strike="noStrike" cap="none" dirty="0">
              <a:solidFill>
                <a:schemeClr val="tx2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67" name="Google Shape;1561;p10">
            <a:extLst>
              <a:ext uri="{FF2B5EF4-FFF2-40B4-BE49-F238E27FC236}">
                <a16:creationId xmlns:a16="http://schemas.microsoft.com/office/drawing/2014/main" id="{2CB4C630-17AF-01B1-1196-56BB97F9BC07}"/>
              </a:ext>
            </a:extLst>
          </p:cNvPr>
          <p:cNvSpPr txBox="1"/>
          <p:nvPr/>
        </p:nvSpPr>
        <p:spPr>
          <a:xfrm>
            <a:off x="9783156" y="267257"/>
            <a:ext cx="1667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tx2"/>
                </a:solidFill>
                <a:latin typeface="Sora"/>
                <a:ea typeface="Sora"/>
                <a:cs typeface="Sora"/>
                <a:sym typeface="Sora"/>
              </a:rPr>
              <a:t>Convenience </a:t>
            </a:r>
            <a:r>
              <a:rPr lang="en-GB" sz="1600" b="1" i="0" u="none" strike="noStrike" cap="none" dirty="0" err="1">
                <a:solidFill>
                  <a:schemeClr val="tx2"/>
                </a:solidFill>
                <a:latin typeface="Sora"/>
                <a:ea typeface="Sora"/>
                <a:cs typeface="Sora"/>
                <a:sym typeface="Sora"/>
              </a:rPr>
              <a:t>bypassers</a:t>
            </a:r>
            <a:endParaRPr sz="1600" b="1" i="0" u="none" strike="noStrike" cap="none" dirty="0">
              <a:solidFill>
                <a:schemeClr val="tx2"/>
              </a:solidFill>
              <a:latin typeface="Sora"/>
              <a:ea typeface="Sora"/>
              <a:cs typeface="Sora"/>
              <a:sym typeface="So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 dirty="0">
                <a:solidFill>
                  <a:schemeClr val="tx2"/>
                </a:solidFill>
                <a:latin typeface="Sora Light"/>
                <a:ea typeface="Sora Light"/>
                <a:cs typeface="Sora Light"/>
                <a:sym typeface="Sora Light"/>
              </a:rPr>
              <a:t>Trading security for efficiency</a:t>
            </a:r>
            <a:endParaRPr sz="1400" i="0" u="none" strike="noStrike" cap="none" dirty="0">
              <a:solidFill>
                <a:schemeClr val="tx2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68" name="Google Shape;1562;p10">
            <a:extLst>
              <a:ext uri="{FF2B5EF4-FFF2-40B4-BE49-F238E27FC236}">
                <a16:creationId xmlns:a16="http://schemas.microsoft.com/office/drawing/2014/main" id="{3AB1B143-1939-297E-4415-C4EF57E61140}"/>
              </a:ext>
            </a:extLst>
          </p:cNvPr>
          <p:cNvSpPr txBox="1"/>
          <p:nvPr/>
        </p:nvSpPr>
        <p:spPr>
          <a:xfrm>
            <a:off x="12243982" y="267257"/>
            <a:ext cx="1418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tx2"/>
                </a:solidFill>
                <a:latin typeface="Sora"/>
                <a:ea typeface="Sora"/>
                <a:cs typeface="Sora"/>
                <a:sym typeface="Sora"/>
              </a:rPr>
              <a:t>Malicious insiders</a:t>
            </a:r>
            <a:endParaRPr sz="1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 dirty="0">
                <a:solidFill>
                  <a:schemeClr val="tx2"/>
                </a:solidFill>
                <a:latin typeface="Sora Light"/>
                <a:ea typeface="Sora Light"/>
                <a:cs typeface="Sora Light"/>
                <a:sym typeface="Sora Light"/>
              </a:rPr>
              <a:t>Users with harmful intent</a:t>
            </a:r>
            <a:endParaRPr sz="1400" i="0" u="none" strike="noStrike" cap="none" dirty="0">
              <a:solidFill>
                <a:schemeClr val="tx2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69" name="Google Shape;1563;p10">
            <a:extLst>
              <a:ext uri="{FF2B5EF4-FFF2-40B4-BE49-F238E27FC236}">
                <a16:creationId xmlns:a16="http://schemas.microsoft.com/office/drawing/2014/main" id="{3D139879-7F73-C58B-A0E9-D99B90C8E49A}"/>
              </a:ext>
            </a:extLst>
          </p:cNvPr>
          <p:cNvSpPr/>
          <p:nvPr/>
        </p:nvSpPr>
        <p:spPr>
          <a:xfrm rot="10800000" flipH="1">
            <a:off x="4437683" y="1399050"/>
            <a:ext cx="10208276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1564;p10">
            <a:extLst>
              <a:ext uri="{FF2B5EF4-FFF2-40B4-BE49-F238E27FC236}">
                <a16:creationId xmlns:a16="http://schemas.microsoft.com/office/drawing/2014/main" id="{274AC196-64B4-A536-55A3-054A805D57ED}"/>
              </a:ext>
            </a:extLst>
          </p:cNvPr>
          <p:cNvSpPr/>
          <p:nvPr/>
        </p:nvSpPr>
        <p:spPr>
          <a:xfrm rot="5400000" flipH="1">
            <a:off x="1523829" y="4318629"/>
            <a:ext cx="5873428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1565;p10">
            <a:extLst>
              <a:ext uri="{FF2B5EF4-FFF2-40B4-BE49-F238E27FC236}">
                <a16:creationId xmlns:a16="http://schemas.microsoft.com/office/drawing/2014/main" id="{0FB0778B-00C2-25A7-544A-10BC346B41D4}"/>
              </a:ext>
            </a:extLst>
          </p:cNvPr>
          <p:cNvSpPr/>
          <p:nvPr/>
        </p:nvSpPr>
        <p:spPr>
          <a:xfrm rot="5400000" flipH="1" flipV="1">
            <a:off x="3766668" y="4312492"/>
            <a:ext cx="5885703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1566;p10">
            <a:extLst>
              <a:ext uri="{FF2B5EF4-FFF2-40B4-BE49-F238E27FC236}">
                <a16:creationId xmlns:a16="http://schemas.microsoft.com/office/drawing/2014/main" id="{6831EFD5-6817-B253-6082-BF1CF9E13672}"/>
              </a:ext>
            </a:extLst>
          </p:cNvPr>
          <p:cNvSpPr/>
          <p:nvPr/>
        </p:nvSpPr>
        <p:spPr>
          <a:xfrm rot="5400000" flipH="1" flipV="1">
            <a:off x="6306871" y="4330265"/>
            <a:ext cx="5850156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1567;p10">
            <a:extLst>
              <a:ext uri="{FF2B5EF4-FFF2-40B4-BE49-F238E27FC236}">
                <a16:creationId xmlns:a16="http://schemas.microsoft.com/office/drawing/2014/main" id="{98413B39-CD78-C4E2-4637-318D7A6D6099}"/>
              </a:ext>
            </a:extLst>
          </p:cNvPr>
          <p:cNvSpPr/>
          <p:nvPr/>
        </p:nvSpPr>
        <p:spPr>
          <a:xfrm rot="5400000" flipH="1">
            <a:off x="8961805" y="4322662"/>
            <a:ext cx="5865363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1488;p8" descr="preencoded.png">
            <a:extLst>
              <a:ext uri="{FF2B5EF4-FFF2-40B4-BE49-F238E27FC236}">
                <a16:creationId xmlns:a16="http://schemas.microsoft.com/office/drawing/2014/main" id="{58E2CE04-6E4A-EAEB-1663-7512A76E348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-3512886" y="1494018"/>
            <a:ext cx="7990691" cy="136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89;p8" descr="preencoded.png">
            <a:extLst>
              <a:ext uri="{FF2B5EF4-FFF2-40B4-BE49-F238E27FC236}">
                <a16:creationId xmlns:a16="http://schemas.microsoft.com/office/drawing/2014/main" id="{A73DED03-A8A7-E253-05B2-AFEA683C2DD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-2506314" y="2931221"/>
            <a:ext cx="5992898" cy="1365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90;p8" descr="preencoded.png">
            <a:extLst>
              <a:ext uri="{FF2B5EF4-FFF2-40B4-BE49-F238E27FC236}">
                <a16:creationId xmlns:a16="http://schemas.microsoft.com/office/drawing/2014/main" id="{D97F43FC-26F5-381D-48D3-9B04EC343C2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-456397" y="5805629"/>
            <a:ext cx="1877716" cy="152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91;p8" descr="preencoded.png">
            <a:extLst>
              <a:ext uri="{FF2B5EF4-FFF2-40B4-BE49-F238E27FC236}">
                <a16:creationId xmlns:a16="http://schemas.microsoft.com/office/drawing/2014/main" id="{E3BCF0AF-7AF4-7ADD-1C59-979E1C0DCCA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0651" y="2133929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1492;p8">
            <a:extLst>
              <a:ext uri="{FF2B5EF4-FFF2-40B4-BE49-F238E27FC236}">
                <a16:creationId xmlns:a16="http://schemas.microsoft.com/office/drawing/2014/main" id="{665BF9C7-59DE-FFD7-734B-609E721BA3E7}"/>
              </a:ext>
            </a:extLst>
          </p:cNvPr>
          <p:cNvSpPr/>
          <p:nvPr/>
        </p:nvSpPr>
        <p:spPr>
          <a:xfrm>
            <a:off x="1101921" y="2011144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1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3C3939"/>
                </a:solidFill>
                <a:latin typeface="Sora"/>
                <a:ea typeface="Sora"/>
                <a:cs typeface="Sora"/>
                <a:sym typeface="Sora"/>
              </a:rPr>
              <a:t>Defend</a:t>
            </a:r>
            <a:endParaRPr sz="1600" b="1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2" name="Google Shape;1493;p8">
            <a:extLst>
              <a:ext uri="{FF2B5EF4-FFF2-40B4-BE49-F238E27FC236}">
                <a16:creationId xmlns:a16="http://schemas.microsoft.com/office/drawing/2014/main" id="{43561B0D-623D-5991-24F4-70792699C0FD}"/>
              </a:ext>
            </a:extLst>
          </p:cNvPr>
          <p:cNvSpPr/>
          <p:nvPr/>
        </p:nvSpPr>
        <p:spPr>
          <a:xfrm>
            <a:off x="1101919" y="2341960"/>
            <a:ext cx="26988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Limit attacks that your workforce is exposed </a:t>
            </a:r>
            <a:r>
              <a:rPr lang="en-GB" sz="1200" i="0" u="none" strike="noStrike" cap="none">
                <a:solidFill>
                  <a:srgbClr val="3C3939"/>
                </a:solidFill>
                <a:latin typeface="Sora Light"/>
                <a:ea typeface="Sora Light"/>
                <a:cs typeface="Sora Light"/>
                <a:sym typeface="Sora Light"/>
              </a:rPr>
              <a:t>to</a:t>
            </a:r>
            <a:endParaRPr sz="1200" i="0" u="none" strike="noStrike" cap="none">
              <a:solidFill>
                <a:srgbClr val="000000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pic>
        <p:nvPicPr>
          <p:cNvPr id="83" name="Google Shape;1495;p8" descr="preencoded.png">
            <a:extLst>
              <a:ext uri="{FF2B5EF4-FFF2-40B4-BE49-F238E27FC236}">
                <a16:creationId xmlns:a16="http://schemas.microsoft.com/office/drawing/2014/main" id="{5E560778-25C7-A75B-12CE-C63D08A8C0F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-1515174" y="4368424"/>
            <a:ext cx="3995271" cy="136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496;p8" descr="preencoded.png">
            <a:extLst>
              <a:ext uri="{FF2B5EF4-FFF2-40B4-BE49-F238E27FC236}">
                <a16:creationId xmlns:a16="http://schemas.microsoft.com/office/drawing/2014/main" id="{BC048B9D-4508-C348-5698-CE89FB23AB6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2977" y="3329943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1497;p8">
            <a:extLst>
              <a:ext uri="{FF2B5EF4-FFF2-40B4-BE49-F238E27FC236}">
                <a16:creationId xmlns:a16="http://schemas.microsoft.com/office/drawing/2014/main" id="{5750C9ED-582B-D495-6A99-6B44710CAD63}"/>
              </a:ext>
            </a:extLst>
          </p:cNvPr>
          <p:cNvSpPr/>
          <p:nvPr/>
        </p:nvSpPr>
        <p:spPr>
          <a:xfrm>
            <a:off x="1002669" y="3203963"/>
            <a:ext cx="2449592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1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3C3939"/>
                </a:solidFill>
                <a:latin typeface="Sora"/>
                <a:ea typeface="Sora"/>
                <a:cs typeface="Sora"/>
                <a:sym typeface="Sora"/>
              </a:rPr>
              <a:t>Educate</a:t>
            </a:r>
            <a:endParaRPr sz="1600" b="1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6" name="Google Shape;1498;p8">
            <a:extLst>
              <a:ext uri="{FF2B5EF4-FFF2-40B4-BE49-F238E27FC236}">
                <a16:creationId xmlns:a16="http://schemas.microsoft.com/office/drawing/2014/main" id="{1FE3033A-F414-6A0F-47A3-BF0ED821C004}"/>
              </a:ext>
            </a:extLst>
          </p:cNvPr>
          <p:cNvSpPr/>
          <p:nvPr/>
        </p:nvSpPr>
        <p:spPr>
          <a:xfrm>
            <a:off x="1002669" y="3581785"/>
            <a:ext cx="27146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Raise awareness for cyber threats among your workforce</a:t>
            </a:r>
            <a:endParaRPr sz="1200" i="0" u="none" strike="noStrike" cap="none" dirty="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pic>
        <p:nvPicPr>
          <p:cNvPr id="87" name="Google Shape;1500;p8" descr="preencoded.png">
            <a:extLst>
              <a:ext uri="{FF2B5EF4-FFF2-40B4-BE49-F238E27FC236}">
                <a16:creationId xmlns:a16="http://schemas.microsoft.com/office/drawing/2014/main" id="{900CC44F-9CAC-1613-D4C7-67D20D4724E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2977" y="4758766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501;p8">
            <a:extLst>
              <a:ext uri="{FF2B5EF4-FFF2-40B4-BE49-F238E27FC236}">
                <a16:creationId xmlns:a16="http://schemas.microsoft.com/office/drawing/2014/main" id="{DFAA0B0F-A71C-AEB2-A629-F4E5605A7D0F}"/>
              </a:ext>
            </a:extLst>
          </p:cNvPr>
          <p:cNvSpPr/>
          <p:nvPr/>
        </p:nvSpPr>
        <p:spPr>
          <a:xfrm>
            <a:off x="940742" y="4599559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1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3C3939"/>
                </a:solidFill>
                <a:latin typeface="Sora"/>
                <a:ea typeface="Sora"/>
                <a:cs typeface="Sora"/>
                <a:sym typeface="Sora"/>
              </a:rPr>
              <a:t>Empower</a:t>
            </a:r>
            <a:endParaRPr sz="1600" b="1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9" name="Google Shape;1502;p8">
            <a:extLst>
              <a:ext uri="{FF2B5EF4-FFF2-40B4-BE49-F238E27FC236}">
                <a16:creationId xmlns:a16="http://schemas.microsoft.com/office/drawing/2014/main" id="{C2FD07C0-0E16-D3BC-8310-E610044E46E9}"/>
              </a:ext>
            </a:extLst>
          </p:cNvPr>
          <p:cNvSpPr/>
          <p:nvPr/>
        </p:nvSpPr>
        <p:spPr>
          <a:xfrm>
            <a:off x="940741" y="4937264"/>
            <a:ext cx="28178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en-GB" sz="1200" i="0" u="none" strike="noStrike" cap="none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Foster positive security culture</a:t>
            </a:r>
            <a:endParaRPr sz="1200" i="0" u="none" strike="noStrike" cap="none" dirty="0">
              <a:solidFill>
                <a:srgbClr val="000000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en-GB" sz="1200" i="0" u="none" strike="noStrike" cap="none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Provide agency </a:t>
            </a:r>
            <a:endParaRPr sz="1200" i="0" u="none" strike="noStrike" cap="none" dirty="0">
              <a:solidFill>
                <a:srgbClr val="000000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pic>
        <p:nvPicPr>
          <p:cNvPr id="90" name="Google Shape;1504;p8" descr="preencoded.png">
            <a:extLst>
              <a:ext uri="{FF2B5EF4-FFF2-40B4-BE49-F238E27FC236}">
                <a16:creationId xmlns:a16="http://schemas.microsoft.com/office/drawing/2014/main" id="{F7E59D37-7D36-C685-8B60-10E95B43189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9269" y="6149467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1505;p8">
            <a:extLst>
              <a:ext uri="{FF2B5EF4-FFF2-40B4-BE49-F238E27FC236}">
                <a16:creationId xmlns:a16="http://schemas.microsoft.com/office/drawing/2014/main" id="{EE2664EE-1EC5-96CB-430B-4C18BCDF35E4}"/>
              </a:ext>
            </a:extLst>
          </p:cNvPr>
          <p:cNvSpPr/>
          <p:nvPr/>
        </p:nvSpPr>
        <p:spPr>
          <a:xfrm>
            <a:off x="965796" y="6151496"/>
            <a:ext cx="271462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1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3C3939"/>
                </a:solidFill>
                <a:latin typeface="Sora"/>
                <a:ea typeface="Sora"/>
                <a:cs typeface="Sora"/>
                <a:sym typeface="Sora"/>
              </a:rPr>
              <a:t>Protect</a:t>
            </a:r>
            <a:endParaRPr sz="1600" b="1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2" name="Google Shape;1506;p8">
            <a:extLst>
              <a:ext uri="{FF2B5EF4-FFF2-40B4-BE49-F238E27FC236}">
                <a16:creationId xmlns:a16="http://schemas.microsoft.com/office/drawing/2014/main" id="{4BE1E739-DAC4-D3CC-72CD-738F1BC5EB50}"/>
              </a:ext>
            </a:extLst>
          </p:cNvPr>
          <p:cNvSpPr/>
          <p:nvPr/>
        </p:nvSpPr>
        <p:spPr>
          <a:xfrm>
            <a:off x="965796" y="6366636"/>
            <a:ext cx="2714625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2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Limit fallout from mistakes</a:t>
            </a:r>
            <a:endParaRPr sz="1400" i="0" u="none" strike="noStrike" cap="none">
              <a:solidFill>
                <a:srgbClr val="000000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94" name="Google Shape;1563;p10">
            <a:extLst>
              <a:ext uri="{FF2B5EF4-FFF2-40B4-BE49-F238E27FC236}">
                <a16:creationId xmlns:a16="http://schemas.microsoft.com/office/drawing/2014/main" id="{211E45FB-88A0-13B5-6421-0FE990C7B68F}"/>
              </a:ext>
            </a:extLst>
          </p:cNvPr>
          <p:cNvSpPr/>
          <p:nvPr/>
        </p:nvSpPr>
        <p:spPr>
          <a:xfrm rot="10800000" flipH="1">
            <a:off x="4460543" y="2888179"/>
            <a:ext cx="10208276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1563;p10">
            <a:extLst>
              <a:ext uri="{FF2B5EF4-FFF2-40B4-BE49-F238E27FC236}">
                <a16:creationId xmlns:a16="http://schemas.microsoft.com/office/drawing/2014/main" id="{18400196-6C68-D390-2744-71C35494D806}"/>
              </a:ext>
            </a:extLst>
          </p:cNvPr>
          <p:cNvSpPr/>
          <p:nvPr/>
        </p:nvSpPr>
        <p:spPr>
          <a:xfrm rot="10800000" flipH="1">
            <a:off x="4422124" y="4296383"/>
            <a:ext cx="10208276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1563;p10">
            <a:extLst>
              <a:ext uri="{FF2B5EF4-FFF2-40B4-BE49-F238E27FC236}">
                <a16:creationId xmlns:a16="http://schemas.microsoft.com/office/drawing/2014/main" id="{48ABAD97-146B-28BA-F65A-04C4B873836A}"/>
              </a:ext>
            </a:extLst>
          </p:cNvPr>
          <p:cNvSpPr/>
          <p:nvPr/>
        </p:nvSpPr>
        <p:spPr>
          <a:xfrm rot="10800000" flipH="1">
            <a:off x="4477805" y="5710728"/>
            <a:ext cx="10208276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1563;p10">
            <a:extLst>
              <a:ext uri="{FF2B5EF4-FFF2-40B4-BE49-F238E27FC236}">
                <a16:creationId xmlns:a16="http://schemas.microsoft.com/office/drawing/2014/main" id="{8403DC24-73F0-9011-92F2-456F2D83A82F}"/>
              </a:ext>
            </a:extLst>
          </p:cNvPr>
          <p:cNvSpPr/>
          <p:nvPr/>
        </p:nvSpPr>
        <p:spPr>
          <a:xfrm rot="10800000" flipH="1">
            <a:off x="4460543" y="7232483"/>
            <a:ext cx="10208276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655;p15">
            <a:extLst>
              <a:ext uri="{FF2B5EF4-FFF2-40B4-BE49-F238E27FC236}">
                <a16:creationId xmlns:a16="http://schemas.microsoft.com/office/drawing/2014/main" id="{766E01F8-2230-97D4-3ADA-E3F616631ABC}"/>
              </a:ext>
            </a:extLst>
          </p:cNvPr>
          <p:cNvSpPr txBox="1"/>
          <p:nvPr/>
        </p:nvSpPr>
        <p:spPr>
          <a:xfrm>
            <a:off x="6861852" y="1797011"/>
            <a:ext cx="173833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300" i="0" u="none" strike="noStrike" cap="none" dirty="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Scan Dark Web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300" dirty="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Crack AD</a:t>
            </a:r>
            <a:endParaRPr sz="1300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" name="Google Shape;1655;p15">
            <a:extLst>
              <a:ext uri="{FF2B5EF4-FFF2-40B4-BE49-F238E27FC236}">
                <a16:creationId xmlns:a16="http://schemas.microsoft.com/office/drawing/2014/main" id="{B4F72BAF-1A65-401E-5211-825382A438EF}"/>
              </a:ext>
            </a:extLst>
          </p:cNvPr>
          <p:cNvSpPr txBox="1"/>
          <p:nvPr/>
        </p:nvSpPr>
        <p:spPr>
          <a:xfrm>
            <a:off x="6954482" y="3179513"/>
            <a:ext cx="173833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300" i="0" u="none" strike="noStrike" cap="none" dirty="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Training modules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300" dirty="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Nudges</a:t>
            </a:r>
            <a:endParaRPr sz="1300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" name="Google Shape;1655;p15">
            <a:extLst>
              <a:ext uri="{FF2B5EF4-FFF2-40B4-BE49-F238E27FC236}">
                <a16:creationId xmlns:a16="http://schemas.microsoft.com/office/drawing/2014/main" id="{452FC9E8-E2F7-2297-3EE8-C725CDEF6FE4}"/>
              </a:ext>
            </a:extLst>
          </p:cNvPr>
          <p:cNvSpPr txBox="1"/>
          <p:nvPr/>
        </p:nvSpPr>
        <p:spPr>
          <a:xfrm>
            <a:off x="6954482" y="4759197"/>
            <a:ext cx="198115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300" i="0" u="none" strike="noStrike" cap="none" dirty="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Password Manager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300" dirty="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SSO</a:t>
            </a:r>
            <a:endParaRPr sz="1300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5" name="Google Shape;1655;p15">
            <a:extLst>
              <a:ext uri="{FF2B5EF4-FFF2-40B4-BE49-F238E27FC236}">
                <a16:creationId xmlns:a16="http://schemas.microsoft.com/office/drawing/2014/main" id="{DF5C6EEE-4881-8C5A-6EBD-7470C61EE056}"/>
              </a:ext>
            </a:extLst>
          </p:cNvPr>
          <p:cNvSpPr txBox="1"/>
          <p:nvPr/>
        </p:nvSpPr>
        <p:spPr>
          <a:xfrm>
            <a:off x="6954482" y="6202544"/>
            <a:ext cx="210269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300" dirty="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Account monitoring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300" i="0" u="none" strike="noStrike" cap="none" dirty="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MFA</a:t>
            </a:r>
            <a:endParaRPr sz="1300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  <p:extLst>
      <p:ext uri="{BB962C8B-B14F-4D97-AF65-F5344CB8AC3E}">
        <p14:creationId xmlns:p14="http://schemas.microsoft.com/office/powerpoint/2010/main" val="307044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1E3CD-2024-A776-E0A2-1CA849479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5" descr="preencoded.png">
            <a:extLst>
              <a:ext uri="{FF2B5EF4-FFF2-40B4-BE49-F238E27FC236}">
                <a16:creationId xmlns:a16="http://schemas.microsoft.com/office/drawing/2014/main" id="{0DBC4FDF-6F45-63C1-F2A3-6C14ABA97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10" y="7617143"/>
            <a:ext cx="1274207" cy="453628"/>
          </a:xfrm>
          <a:prstGeom prst="rect">
            <a:avLst/>
          </a:prstGeom>
        </p:spPr>
      </p:pic>
      <p:sp>
        <p:nvSpPr>
          <p:cNvPr id="65" name="Google Shape;1559;p10">
            <a:extLst>
              <a:ext uri="{FF2B5EF4-FFF2-40B4-BE49-F238E27FC236}">
                <a16:creationId xmlns:a16="http://schemas.microsoft.com/office/drawing/2014/main" id="{0900770A-3A53-E0C7-C670-8F8BFC60AA58}"/>
              </a:ext>
            </a:extLst>
          </p:cNvPr>
          <p:cNvSpPr txBox="1"/>
          <p:nvPr/>
        </p:nvSpPr>
        <p:spPr>
          <a:xfrm>
            <a:off x="4477805" y="267257"/>
            <a:ext cx="1667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tx2"/>
                </a:solidFill>
                <a:latin typeface="Sora"/>
                <a:ea typeface="Sora"/>
                <a:cs typeface="Sora"/>
                <a:sym typeface="Sora"/>
              </a:rPr>
              <a:t>Social engineering</a:t>
            </a:r>
            <a:endParaRPr sz="1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 dirty="0">
                <a:solidFill>
                  <a:schemeClr val="tx2"/>
                </a:solidFill>
                <a:latin typeface="Sora Light"/>
                <a:ea typeface="Sora Light"/>
                <a:cs typeface="Sora Light"/>
                <a:sym typeface="Sora Light"/>
              </a:rPr>
              <a:t>Users targeted by external attackers</a:t>
            </a:r>
            <a:endParaRPr sz="1400" i="0" u="none" strike="noStrike" cap="none" dirty="0">
              <a:solidFill>
                <a:schemeClr val="tx2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66" name="Google Shape;1560;p10">
            <a:extLst>
              <a:ext uri="{FF2B5EF4-FFF2-40B4-BE49-F238E27FC236}">
                <a16:creationId xmlns:a16="http://schemas.microsoft.com/office/drawing/2014/main" id="{F5D3F8A9-BC77-618C-A42A-245588B24AFC}"/>
              </a:ext>
            </a:extLst>
          </p:cNvPr>
          <p:cNvSpPr txBox="1"/>
          <p:nvPr/>
        </p:nvSpPr>
        <p:spPr>
          <a:xfrm>
            <a:off x="7187631" y="267257"/>
            <a:ext cx="1418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tx2"/>
                </a:solidFill>
                <a:latin typeface="Sora"/>
                <a:ea typeface="Sora"/>
                <a:cs typeface="Sora"/>
                <a:sym typeface="Sora"/>
              </a:rPr>
              <a:t>Accidental insiders</a:t>
            </a:r>
            <a:endParaRPr sz="1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 dirty="0">
                <a:solidFill>
                  <a:schemeClr val="tx2"/>
                </a:solidFill>
                <a:latin typeface="Sora Light"/>
                <a:ea typeface="Sora Light"/>
                <a:cs typeface="Sora Light"/>
                <a:sym typeface="Sora Light"/>
              </a:rPr>
              <a:t>Genuine mistakes</a:t>
            </a:r>
            <a:endParaRPr sz="1400" i="0" u="none" strike="noStrike" cap="none" dirty="0">
              <a:solidFill>
                <a:schemeClr val="tx2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67" name="Google Shape;1561;p10">
            <a:extLst>
              <a:ext uri="{FF2B5EF4-FFF2-40B4-BE49-F238E27FC236}">
                <a16:creationId xmlns:a16="http://schemas.microsoft.com/office/drawing/2014/main" id="{982B49B1-DE31-D35E-F742-ED9631C29CE7}"/>
              </a:ext>
            </a:extLst>
          </p:cNvPr>
          <p:cNvSpPr txBox="1"/>
          <p:nvPr/>
        </p:nvSpPr>
        <p:spPr>
          <a:xfrm>
            <a:off x="9783156" y="267257"/>
            <a:ext cx="1667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tx2"/>
                </a:solidFill>
                <a:latin typeface="Sora"/>
                <a:ea typeface="Sora"/>
                <a:cs typeface="Sora"/>
                <a:sym typeface="Sora"/>
              </a:rPr>
              <a:t>Convenience </a:t>
            </a:r>
            <a:r>
              <a:rPr lang="en-GB" sz="1600" b="1" i="0" u="none" strike="noStrike" cap="none" dirty="0" err="1">
                <a:solidFill>
                  <a:schemeClr val="tx2"/>
                </a:solidFill>
                <a:latin typeface="Sora"/>
                <a:ea typeface="Sora"/>
                <a:cs typeface="Sora"/>
                <a:sym typeface="Sora"/>
              </a:rPr>
              <a:t>bypassers</a:t>
            </a:r>
            <a:endParaRPr sz="1600" b="1" i="0" u="none" strike="noStrike" cap="none" dirty="0">
              <a:solidFill>
                <a:schemeClr val="tx2"/>
              </a:solidFill>
              <a:latin typeface="Sora"/>
              <a:ea typeface="Sora"/>
              <a:cs typeface="Sora"/>
              <a:sym typeface="So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 dirty="0">
                <a:solidFill>
                  <a:schemeClr val="tx2"/>
                </a:solidFill>
                <a:latin typeface="Sora Light"/>
                <a:ea typeface="Sora Light"/>
                <a:cs typeface="Sora Light"/>
                <a:sym typeface="Sora Light"/>
              </a:rPr>
              <a:t>Trading security for efficiency</a:t>
            </a:r>
            <a:endParaRPr sz="1400" i="0" u="none" strike="noStrike" cap="none" dirty="0">
              <a:solidFill>
                <a:schemeClr val="tx2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68" name="Google Shape;1562;p10">
            <a:extLst>
              <a:ext uri="{FF2B5EF4-FFF2-40B4-BE49-F238E27FC236}">
                <a16:creationId xmlns:a16="http://schemas.microsoft.com/office/drawing/2014/main" id="{A25153C6-B324-5C84-CCFA-AECE204C29E0}"/>
              </a:ext>
            </a:extLst>
          </p:cNvPr>
          <p:cNvSpPr txBox="1"/>
          <p:nvPr/>
        </p:nvSpPr>
        <p:spPr>
          <a:xfrm>
            <a:off x="12243982" y="267257"/>
            <a:ext cx="1418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tx2"/>
                </a:solidFill>
                <a:latin typeface="Sora"/>
                <a:ea typeface="Sora"/>
                <a:cs typeface="Sora"/>
                <a:sym typeface="Sora"/>
              </a:rPr>
              <a:t>Malicious insiders</a:t>
            </a:r>
            <a:endParaRPr sz="1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 dirty="0">
                <a:solidFill>
                  <a:schemeClr val="tx2"/>
                </a:solidFill>
                <a:latin typeface="Sora Light"/>
                <a:ea typeface="Sora Light"/>
                <a:cs typeface="Sora Light"/>
                <a:sym typeface="Sora Light"/>
              </a:rPr>
              <a:t>Users with harmful intent</a:t>
            </a:r>
            <a:endParaRPr sz="1400" i="0" u="none" strike="noStrike" cap="none" dirty="0">
              <a:solidFill>
                <a:schemeClr val="tx2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69" name="Google Shape;1563;p10">
            <a:extLst>
              <a:ext uri="{FF2B5EF4-FFF2-40B4-BE49-F238E27FC236}">
                <a16:creationId xmlns:a16="http://schemas.microsoft.com/office/drawing/2014/main" id="{98AD73B9-C307-2F3E-6AB6-39934934DBAB}"/>
              </a:ext>
            </a:extLst>
          </p:cNvPr>
          <p:cNvSpPr/>
          <p:nvPr/>
        </p:nvSpPr>
        <p:spPr>
          <a:xfrm rot="10800000" flipH="1">
            <a:off x="4437683" y="1399050"/>
            <a:ext cx="10208276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1564;p10">
            <a:extLst>
              <a:ext uri="{FF2B5EF4-FFF2-40B4-BE49-F238E27FC236}">
                <a16:creationId xmlns:a16="http://schemas.microsoft.com/office/drawing/2014/main" id="{AFAF58C3-BDA1-C817-0FC2-1F2D91F2B90E}"/>
              </a:ext>
            </a:extLst>
          </p:cNvPr>
          <p:cNvSpPr/>
          <p:nvPr/>
        </p:nvSpPr>
        <p:spPr>
          <a:xfrm rot="5400000" flipH="1">
            <a:off x="1523829" y="4318629"/>
            <a:ext cx="5873428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1565;p10">
            <a:extLst>
              <a:ext uri="{FF2B5EF4-FFF2-40B4-BE49-F238E27FC236}">
                <a16:creationId xmlns:a16="http://schemas.microsoft.com/office/drawing/2014/main" id="{DBE953E8-2216-386E-383F-83A4A4FA258C}"/>
              </a:ext>
            </a:extLst>
          </p:cNvPr>
          <p:cNvSpPr/>
          <p:nvPr/>
        </p:nvSpPr>
        <p:spPr>
          <a:xfrm rot="5400000" flipH="1" flipV="1">
            <a:off x="3766668" y="4312492"/>
            <a:ext cx="5885703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1566;p10">
            <a:extLst>
              <a:ext uri="{FF2B5EF4-FFF2-40B4-BE49-F238E27FC236}">
                <a16:creationId xmlns:a16="http://schemas.microsoft.com/office/drawing/2014/main" id="{31F26632-6A70-C3DA-DC2D-BA83D09F0B78}"/>
              </a:ext>
            </a:extLst>
          </p:cNvPr>
          <p:cNvSpPr/>
          <p:nvPr/>
        </p:nvSpPr>
        <p:spPr>
          <a:xfrm rot="5400000" flipH="1" flipV="1">
            <a:off x="6306871" y="4330265"/>
            <a:ext cx="5850156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1567;p10">
            <a:extLst>
              <a:ext uri="{FF2B5EF4-FFF2-40B4-BE49-F238E27FC236}">
                <a16:creationId xmlns:a16="http://schemas.microsoft.com/office/drawing/2014/main" id="{FCE908AF-DC5B-764D-E5E0-3661A3FA1BAF}"/>
              </a:ext>
            </a:extLst>
          </p:cNvPr>
          <p:cNvSpPr/>
          <p:nvPr/>
        </p:nvSpPr>
        <p:spPr>
          <a:xfrm rot="5400000" flipH="1">
            <a:off x="8961805" y="4322662"/>
            <a:ext cx="5865363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1488;p8" descr="preencoded.png">
            <a:extLst>
              <a:ext uri="{FF2B5EF4-FFF2-40B4-BE49-F238E27FC236}">
                <a16:creationId xmlns:a16="http://schemas.microsoft.com/office/drawing/2014/main" id="{2AA532FA-0694-1E3F-FF51-FBB74D5562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-3512886" y="1494018"/>
            <a:ext cx="7990691" cy="136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89;p8" descr="preencoded.png">
            <a:extLst>
              <a:ext uri="{FF2B5EF4-FFF2-40B4-BE49-F238E27FC236}">
                <a16:creationId xmlns:a16="http://schemas.microsoft.com/office/drawing/2014/main" id="{4586FD0A-7FFD-5F93-9D61-509B2827AF2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-2506314" y="2931221"/>
            <a:ext cx="5992898" cy="1365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90;p8" descr="preencoded.png">
            <a:extLst>
              <a:ext uri="{FF2B5EF4-FFF2-40B4-BE49-F238E27FC236}">
                <a16:creationId xmlns:a16="http://schemas.microsoft.com/office/drawing/2014/main" id="{640E2ADE-7149-96F2-F355-6B1E580A9E7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-456397" y="5805629"/>
            <a:ext cx="1877716" cy="152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91;p8" descr="preencoded.png">
            <a:extLst>
              <a:ext uri="{FF2B5EF4-FFF2-40B4-BE49-F238E27FC236}">
                <a16:creationId xmlns:a16="http://schemas.microsoft.com/office/drawing/2014/main" id="{3CC76AB9-509A-EBBD-95CF-5A228832ADA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0651" y="2133929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1492;p8">
            <a:extLst>
              <a:ext uri="{FF2B5EF4-FFF2-40B4-BE49-F238E27FC236}">
                <a16:creationId xmlns:a16="http://schemas.microsoft.com/office/drawing/2014/main" id="{8857A098-7383-6EC3-0641-77A88CA14F9E}"/>
              </a:ext>
            </a:extLst>
          </p:cNvPr>
          <p:cNvSpPr/>
          <p:nvPr/>
        </p:nvSpPr>
        <p:spPr>
          <a:xfrm>
            <a:off x="1101921" y="2011144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1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3C3939"/>
                </a:solidFill>
                <a:latin typeface="Sora"/>
                <a:ea typeface="Sora"/>
                <a:cs typeface="Sora"/>
                <a:sym typeface="Sora"/>
              </a:rPr>
              <a:t>Defend</a:t>
            </a:r>
            <a:endParaRPr sz="1600" b="1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2" name="Google Shape;1493;p8">
            <a:extLst>
              <a:ext uri="{FF2B5EF4-FFF2-40B4-BE49-F238E27FC236}">
                <a16:creationId xmlns:a16="http://schemas.microsoft.com/office/drawing/2014/main" id="{604C887F-FCA2-BDBE-0CF2-43E67C7722FB}"/>
              </a:ext>
            </a:extLst>
          </p:cNvPr>
          <p:cNvSpPr/>
          <p:nvPr/>
        </p:nvSpPr>
        <p:spPr>
          <a:xfrm>
            <a:off x="1101919" y="2341960"/>
            <a:ext cx="26988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Limit attacks that your workforce is exposed </a:t>
            </a:r>
            <a:r>
              <a:rPr lang="en-GB" sz="1200" i="0" u="none" strike="noStrike" cap="none">
                <a:solidFill>
                  <a:srgbClr val="3C3939"/>
                </a:solidFill>
                <a:latin typeface="Sora Light"/>
                <a:ea typeface="Sora Light"/>
                <a:cs typeface="Sora Light"/>
                <a:sym typeface="Sora Light"/>
              </a:rPr>
              <a:t>to</a:t>
            </a:r>
            <a:endParaRPr sz="1200" i="0" u="none" strike="noStrike" cap="none">
              <a:solidFill>
                <a:srgbClr val="000000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pic>
        <p:nvPicPr>
          <p:cNvPr id="83" name="Google Shape;1495;p8" descr="preencoded.png">
            <a:extLst>
              <a:ext uri="{FF2B5EF4-FFF2-40B4-BE49-F238E27FC236}">
                <a16:creationId xmlns:a16="http://schemas.microsoft.com/office/drawing/2014/main" id="{B0069888-18FB-3ED7-A60C-C760B42DD19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-1515174" y="4368424"/>
            <a:ext cx="3995271" cy="136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496;p8" descr="preencoded.png">
            <a:extLst>
              <a:ext uri="{FF2B5EF4-FFF2-40B4-BE49-F238E27FC236}">
                <a16:creationId xmlns:a16="http://schemas.microsoft.com/office/drawing/2014/main" id="{862943C5-07C9-8603-D904-B5946791FB9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2977" y="3329943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1497;p8">
            <a:extLst>
              <a:ext uri="{FF2B5EF4-FFF2-40B4-BE49-F238E27FC236}">
                <a16:creationId xmlns:a16="http://schemas.microsoft.com/office/drawing/2014/main" id="{DD83B5E7-28B2-C679-45E1-416E83A6EC89}"/>
              </a:ext>
            </a:extLst>
          </p:cNvPr>
          <p:cNvSpPr/>
          <p:nvPr/>
        </p:nvSpPr>
        <p:spPr>
          <a:xfrm>
            <a:off x="1086193" y="3213417"/>
            <a:ext cx="2449592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1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3C3939"/>
                </a:solidFill>
                <a:latin typeface="Sora"/>
                <a:ea typeface="Sora"/>
                <a:cs typeface="Sora"/>
                <a:sym typeface="Sora"/>
              </a:rPr>
              <a:t>Educate</a:t>
            </a:r>
            <a:endParaRPr sz="1600" b="1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6" name="Google Shape;1498;p8">
            <a:extLst>
              <a:ext uri="{FF2B5EF4-FFF2-40B4-BE49-F238E27FC236}">
                <a16:creationId xmlns:a16="http://schemas.microsoft.com/office/drawing/2014/main" id="{D67F882C-BFF0-4BCC-9CC0-F2A468F552DB}"/>
              </a:ext>
            </a:extLst>
          </p:cNvPr>
          <p:cNvSpPr/>
          <p:nvPr/>
        </p:nvSpPr>
        <p:spPr>
          <a:xfrm>
            <a:off x="1086193" y="3591239"/>
            <a:ext cx="27146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Raise awareness for cyber threats among your workforce</a:t>
            </a:r>
            <a:endParaRPr sz="1200" i="0" u="none" strike="noStrike" cap="none" dirty="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pic>
        <p:nvPicPr>
          <p:cNvPr id="87" name="Google Shape;1500;p8" descr="preencoded.png">
            <a:extLst>
              <a:ext uri="{FF2B5EF4-FFF2-40B4-BE49-F238E27FC236}">
                <a16:creationId xmlns:a16="http://schemas.microsoft.com/office/drawing/2014/main" id="{CAFBC94F-59FF-27A5-92A5-476D4FFB71C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2977" y="4758766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501;p8">
            <a:extLst>
              <a:ext uri="{FF2B5EF4-FFF2-40B4-BE49-F238E27FC236}">
                <a16:creationId xmlns:a16="http://schemas.microsoft.com/office/drawing/2014/main" id="{2B52FE76-864E-6C06-4E47-A23D5092D5B8}"/>
              </a:ext>
            </a:extLst>
          </p:cNvPr>
          <p:cNvSpPr/>
          <p:nvPr/>
        </p:nvSpPr>
        <p:spPr>
          <a:xfrm>
            <a:off x="953270" y="4695777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1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3C3939"/>
                </a:solidFill>
                <a:latin typeface="Sora"/>
                <a:ea typeface="Sora"/>
                <a:cs typeface="Sora"/>
                <a:sym typeface="Sora"/>
              </a:rPr>
              <a:t>Empower</a:t>
            </a:r>
            <a:endParaRPr sz="1600" b="1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9" name="Google Shape;1502;p8">
            <a:extLst>
              <a:ext uri="{FF2B5EF4-FFF2-40B4-BE49-F238E27FC236}">
                <a16:creationId xmlns:a16="http://schemas.microsoft.com/office/drawing/2014/main" id="{4AF83975-0217-94E6-2B71-13EDFE584940}"/>
              </a:ext>
            </a:extLst>
          </p:cNvPr>
          <p:cNvSpPr/>
          <p:nvPr/>
        </p:nvSpPr>
        <p:spPr>
          <a:xfrm>
            <a:off x="953269" y="5033482"/>
            <a:ext cx="28178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en-GB" sz="1200" i="0" u="none" strike="noStrike" cap="none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Foster positive security culture</a:t>
            </a:r>
            <a:endParaRPr sz="1200" i="0" u="none" strike="noStrike" cap="none" dirty="0">
              <a:solidFill>
                <a:srgbClr val="000000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en-GB" sz="1200" i="0" u="none" strike="noStrike" cap="none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Provide agency </a:t>
            </a:r>
            <a:endParaRPr sz="1200" i="0" u="none" strike="noStrike" cap="none" dirty="0">
              <a:solidFill>
                <a:srgbClr val="000000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pic>
        <p:nvPicPr>
          <p:cNvPr id="90" name="Google Shape;1504;p8" descr="preencoded.png">
            <a:extLst>
              <a:ext uri="{FF2B5EF4-FFF2-40B4-BE49-F238E27FC236}">
                <a16:creationId xmlns:a16="http://schemas.microsoft.com/office/drawing/2014/main" id="{80909308-68AC-A68A-DFE9-2567DBD1600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9269" y="6149467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1505;p8">
            <a:extLst>
              <a:ext uri="{FF2B5EF4-FFF2-40B4-BE49-F238E27FC236}">
                <a16:creationId xmlns:a16="http://schemas.microsoft.com/office/drawing/2014/main" id="{162C648D-C444-56EA-979A-1C4609CF505E}"/>
              </a:ext>
            </a:extLst>
          </p:cNvPr>
          <p:cNvSpPr/>
          <p:nvPr/>
        </p:nvSpPr>
        <p:spPr>
          <a:xfrm>
            <a:off x="965796" y="6151496"/>
            <a:ext cx="271462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1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3C3939"/>
                </a:solidFill>
                <a:latin typeface="Sora"/>
                <a:ea typeface="Sora"/>
                <a:cs typeface="Sora"/>
                <a:sym typeface="Sora"/>
              </a:rPr>
              <a:t>Protect</a:t>
            </a:r>
            <a:endParaRPr sz="1600" b="1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2" name="Google Shape;1506;p8">
            <a:extLst>
              <a:ext uri="{FF2B5EF4-FFF2-40B4-BE49-F238E27FC236}">
                <a16:creationId xmlns:a16="http://schemas.microsoft.com/office/drawing/2014/main" id="{B11E26E9-BF24-20F0-A992-8B4FEEF4A14D}"/>
              </a:ext>
            </a:extLst>
          </p:cNvPr>
          <p:cNvSpPr/>
          <p:nvPr/>
        </p:nvSpPr>
        <p:spPr>
          <a:xfrm>
            <a:off x="965796" y="6366636"/>
            <a:ext cx="2714625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2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Limit fallout from mistakes</a:t>
            </a:r>
            <a:endParaRPr sz="1400" i="0" u="none" strike="noStrike" cap="none">
              <a:solidFill>
                <a:srgbClr val="000000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94" name="Google Shape;1563;p10">
            <a:extLst>
              <a:ext uri="{FF2B5EF4-FFF2-40B4-BE49-F238E27FC236}">
                <a16:creationId xmlns:a16="http://schemas.microsoft.com/office/drawing/2014/main" id="{A78E6C96-5434-E45C-2E0A-01763359B2BE}"/>
              </a:ext>
            </a:extLst>
          </p:cNvPr>
          <p:cNvSpPr/>
          <p:nvPr/>
        </p:nvSpPr>
        <p:spPr>
          <a:xfrm rot="10800000" flipH="1">
            <a:off x="4460543" y="2888179"/>
            <a:ext cx="10208276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1563;p10">
            <a:extLst>
              <a:ext uri="{FF2B5EF4-FFF2-40B4-BE49-F238E27FC236}">
                <a16:creationId xmlns:a16="http://schemas.microsoft.com/office/drawing/2014/main" id="{106234CB-0807-858C-F55E-30B6BDDC3B96}"/>
              </a:ext>
            </a:extLst>
          </p:cNvPr>
          <p:cNvSpPr/>
          <p:nvPr/>
        </p:nvSpPr>
        <p:spPr>
          <a:xfrm rot="10800000" flipH="1">
            <a:off x="4422124" y="4296383"/>
            <a:ext cx="10208276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1563;p10">
            <a:extLst>
              <a:ext uri="{FF2B5EF4-FFF2-40B4-BE49-F238E27FC236}">
                <a16:creationId xmlns:a16="http://schemas.microsoft.com/office/drawing/2014/main" id="{8A5D30A4-FDF2-9B93-1FA1-6BA50F0C253C}"/>
              </a:ext>
            </a:extLst>
          </p:cNvPr>
          <p:cNvSpPr/>
          <p:nvPr/>
        </p:nvSpPr>
        <p:spPr>
          <a:xfrm rot="10800000" flipH="1">
            <a:off x="4477805" y="5710728"/>
            <a:ext cx="10208276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1563;p10">
            <a:extLst>
              <a:ext uri="{FF2B5EF4-FFF2-40B4-BE49-F238E27FC236}">
                <a16:creationId xmlns:a16="http://schemas.microsoft.com/office/drawing/2014/main" id="{0066BF2D-0EBF-34C0-7646-A6F6D9551817}"/>
              </a:ext>
            </a:extLst>
          </p:cNvPr>
          <p:cNvSpPr/>
          <p:nvPr/>
        </p:nvSpPr>
        <p:spPr>
          <a:xfrm rot="10800000" flipH="1">
            <a:off x="4460543" y="7232483"/>
            <a:ext cx="10208276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F12B2330-3E97-FE52-3297-A77F971A008D}"/>
              </a:ext>
            </a:extLst>
          </p:cNvPr>
          <p:cNvSpPr/>
          <p:nvPr/>
        </p:nvSpPr>
        <p:spPr>
          <a:xfrm rot="1035489">
            <a:off x="4457704" y="4421708"/>
            <a:ext cx="9290372" cy="733185"/>
          </a:xfrm>
          <a:prstGeom prst="rect">
            <a:avLst/>
          </a:prstGeom>
          <a:solidFill>
            <a:srgbClr val="F04523"/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000" dirty="0">
                <a:solidFill>
                  <a:schemeClr val="bg1"/>
                </a:solidFill>
                <a:latin typeface="Sora" pitchFamily="2" charset="0"/>
                <a:ea typeface="Sora Semi Bold" pitchFamily="34" charset="-122"/>
                <a:cs typeface="Sora" pitchFamily="2" charset="0"/>
              </a:rPr>
              <a:t>A Human Risk Management </a:t>
            </a:r>
            <a:r>
              <a:rPr lang="en-US" sz="40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Toolkit</a:t>
            </a:r>
          </a:p>
        </p:txBody>
      </p:sp>
    </p:spTree>
    <p:extLst>
      <p:ext uri="{BB962C8B-B14F-4D97-AF65-F5344CB8AC3E}">
        <p14:creationId xmlns:p14="http://schemas.microsoft.com/office/powerpoint/2010/main" val="1719495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868517" y="96156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293C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The Power of the Matrix: From Incident to Insight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868517" y="2719283"/>
            <a:ext cx="3664744" cy="2448044"/>
          </a:xfrm>
          <a:prstGeom prst="roundRect">
            <a:avLst>
              <a:gd name="adj" fmla="val 3892"/>
            </a:avLst>
          </a:prstGeom>
          <a:solidFill>
            <a:srgbClr val="E8EEEE"/>
          </a:solidFill>
          <a:ln w="30480">
            <a:solidFill>
              <a:srgbClr val="EF4523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Text 2"/>
          <p:cNvSpPr/>
          <p:nvPr/>
        </p:nvSpPr>
        <p:spPr>
          <a:xfrm>
            <a:off x="7125811" y="29765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0182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Gap Identification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125811" y="3466996"/>
            <a:ext cx="31501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Reveals weaknesses across the entire human risk lifecycle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760075" y="2719283"/>
            <a:ext cx="3664863" cy="2448044"/>
          </a:xfrm>
          <a:prstGeom prst="roundRect">
            <a:avLst>
              <a:gd name="adj" fmla="val 3892"/>
            </a:avLst>
          </a:prstGeom>
          <a:solidFill>
            <a:srgbClr val="E8EEEE"/>
          </a:solidFill>
          <a:ln w="30480">
            <a:solidFill>
              <a:srgbClr val="00293C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 5"/>
          <p:cNvSpPr/>
          <p:nvPr/>
        </p:nvSpPr>
        <p:spPr>
          <a:xfrm>
            <a:off x="11017369" y="2976577"/>
            <a:ext cx="31502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0182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Continuous Improvement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1017369" y="3821326"/>
            <a:ext cx="31502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Drives enhancement of both technical and human controls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868517" y="5394141"/>
            <a:ext cx="7556421" cy="1367909"/>
          </a:xfrm>
          <a:prstGeom prst="roundRect">
            <a:avLst>
              <a:gd name="adj" fmla="val 6964"/>
            </a:avLst>
          </a:prstGeom>
          <a:solidFill>
            <a:srgbClr val="E8EEEE"/>
          </a:solidFill>
          <a:ln w="30480">
            <a:solidFill>
              <a:srgbClr val="BBCBCE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 8"/>
          <p:cNvSpPr/>
          <p:nvPr/>
        </p:nvSpPr>
        <p:spPr>
          <a:xfrm>
            <a:off x="7125811" y="5651435"/>
            <a:ext cx="38428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0182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Strategic Decision Making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125811" y="6141854"/>
            <a:ext cx="70418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Quantifies impact for informed resource allocation</a:t>
            </a:r>
            <a:endParaRPr lang="en-US" sz="1750" dirty="0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110" y="7617143"/>
            <a:ext cx="1274207" cy="453628"/>
          </a:xfrm>
          <a:prstGeom prst="rect">
            <a:avLst/>
          </a:prstGeom>
        </p:spPr>
      </p:pic>
      <p:pic>
        <p:nvPicPr>
          <p:cNvPr id="15" name="Picture 14" descr="A black and white grid with white squares&#10;&#10;AI-generated content may be incorrect.">
            <a:extLst>
              <a:ext uri="{FF2B5EF4-FFF2-40B4-BE49-F238E27FC236}">
                <a16:creationId xmlns:a16="http://schemas.microsoft.com/office/drawing/2014/main" id="{9F72E5A1-CBC5-EA46-3EF3-8C971EA36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92210" y="961564"/>
            <a:ext cx="7772400" cy="33411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75723"/>
            <a:ext cx="684740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293C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The Friction of Controls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620351" y="3279815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"</a:t>
            </a:r>
            <a:r>
              <a:rPr lang="en-US" sz="2800" dirty="0">
                <a:solidFill>
                  <a:srgbClr val="FFFFFF"/>
                </a:solidFill>
                <a:highlight>
                  <a:srgbClr val="EF4523"/>
                </a:highlight>
                <a:latin typeface="Sora" pitchFamily="34" charset="0"/>
                <a:ea typeface="Sora" pitchFamily="34" charset="-122"/>
                <a:cs typeface="Sora" pitchFamily="34" charset="-120"/>
              </a:rPr>
              <a:t>Helpful, not just Right</a:t>
            </a:r>
            <a:r>
              <a:rPr lang="en-US" sz="280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: Our true mandate"</a:t>
            </a:r>
            <a:endParaRPr lang="en-US" sz="2800" dirty="0"/>
          </a:p>
        </p:txBody>
      </p:sp>
      <p:sp>
        <p:nvSpPr>
          <p:cNvPr id="5" name="Shape 2"/>
          <p:cNvSpPr/>
          <p:nvPr/>
        </p:nvSpPr>
        <p:spPr>
          <a:xfrm>
            <a:off x="6280190" y="3024664"/>
            <a:ext cx="30480" cy="873204"/>
          </a:xfrm>
          <a:prstGeom prst="rect">
            <a:avLst/>
          </a:prstGeom>
          <a:solidFill>
            <a:srgbClr val="EF4523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110" y="7617143"/>
            <a:ext cx="1274207" cy="4536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0218"/>
            <a:ext cx="938164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00293C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HRM is Not an Island: The Power of Integration</a:t>
            </a:r>
            <a:endParaRPr lang="en-US" sz="3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225" y="1603891"/>
            <a:ext cx="9129951" cy="498217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367522" y="3627041"/>
            <a:ext cx="1889316" cy="247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HRM Hub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6367522" y="3944489"/>
            <a:ext cx="1889316" cy="593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Centralized HRM integrating security data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9386034" y="2609886"/>
            <a:ext cx="1977191" cy="247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Identity Mgmt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9284977" y="2927335"/>
            <a:ext cx="2179303" cy="395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Access events and provisioning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3252347" y="5070390"/>
            <a:ext cx="1977191" cy="247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SEGs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3151291" y="5387840"/>
            <a:ext cx="2179304" cy="395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Email gateway scanning and logs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3498397" y="2126573"/>
            <a:ext cx="1977191" cy="247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10182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EDR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3397341" y="2444022"/>
            <a:ext cx="2179304" cy="395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Endpoint telemetry and alerts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9122408" y="5465828"/>
            <a:ext cx="1977191" cy="247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10182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SIEM &amp; TI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9021351" y="5783278"/>
            <a:ext cx="2179304" cy="395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Correlation, enrichment, and intel</a:t>
            </a:r>
            <a:endParaRPr lang="en-US" sz="1050" dirty="0"/>
          </a:p>
        </p:txBody>
      </p:sp>
      <p:sp>
        <p:nvSpPr>
          <p:cNvPr id="14" name="Shape 11"/>
          <p:cNvSpPr/>
          <p:nvPr/>
        </p:nvSpPr>
        <p:spPr>
          <a:xfrm>
            <a:off x="793790" y="6764655"/>
            <a:ext cx="13042821" cy="674608"/>
          </a:xfrm>
          <a:prstGeom prst="roundRect">
            <a:avLst>
              <a:gd name="adj" fmla="val 9885"/>
            </a:avLst>
          </a:prstGeom>
          <a:solidFill>
            <a:srgbClr val="FAC3B8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6999327"/>
            <a:ext cx="198358" cy="158710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1309568" y="6963013"/>
            <a:ext cx="1236833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Critical Success Factor:</a:t>
            </a:r>
            <a:r>
              <a:rPr lang="en-US" sz="1250" dirty="0">
                <a:solidFill>
                  <a:srgbClr val="00000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 HRM must connect to your existing security ecosystem. Data silos cripple effective risk management.</a:t>
            </a:r>
            <a:endParaRPr lang="en-US" sz="1250" dirty="0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10" y="7617143"/>
            <a:ext cx="1274207" cy="4536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913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293C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Building a Human-Centric Defence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849047"/>
            <a:ext cx="7556421" cy="330827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816805" y="4421584"/>
            <a:ext cx="886248" cy="411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Technology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10494085" y="4421584"/>
            <a:ext cx="886249" cy="411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Human Behaviour</a:t>
            </a:r>
            <a:endParaRPr lang="en-US" sz="1350" dirty="0"/>
          </a:p>
        </p:txBody>
      </p:sp>
      <p:sp>
        <p:nvSpPr>
          <p:cNvPr id="7" name="Text 3"/>
          <p:cNvSpPr/>
          <p:nvPr/>
        </p:nvSpPr>
        <p:spPr>
          <a:xfrm>
            <a:off x="12039641" y="5519438"/>
            <a:ext cx="1611362" cy="16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Culture</a:t>
            </a:r>
            <a:endParaRPr lang="en-US" sz="10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1896" y="5505018"/>
            <a:ext cx="202908" cy="19398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2010344" y="3552845"/>
            <a:ext cx="1647983" cy="16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Training</a:t>
            </a:r>
            <a:endParaRPr lang="en-US" sz="10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6588" y="3523548"/>
            <a:ext cx="205426" cy="19398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561014" y="5504790"/>
            <a:ext cx="1604037" cy="16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05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Automation</a:t>
            </a:r>
            <a:endParaRPr lang="en-US" sz="105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836" y="5519324"/>
            <a:ext cx="202908" cy="193982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6524392" y="3552845"/>
            <a:ext cx="1647983" cy="16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05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AI</a:t>
            </a:r>
            <a:endParaRPr lang="en-US" sz="105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7773" y="3523548"/>
            <a:ext cx="202909" cy="19398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280190" y="64124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Personalised</a:t>
            </a:r>
            <a:r>
              <a:rPr lang="en-US" sz="175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, Relevant, Adaptive</a:t>
            </a:r>
            <a:endParaRPr lang="en-US" sz="1750" dirty="0"/>
          </a:p>
        </p:txBody>
      </p:sp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5110" y="7617143"/>
            <a:ext cx="1274207" cy="4536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331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0334" y="748308"/>
            <a:ext cx="3576637" cy="447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00293C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Key Takeaways</a:t>
            </a:r>
            <a:endParaRPr lang="en-US" sz="2800" dirty="0"/>
          </a:p>
        </p:txBody>
      </p:sp>
      <p:sp>
        <p:nvSpPr>
          <p:cNvPr id="4" name="Shape 1"/>
          <p:cNvSpPr/>
          <p:nvPr/>
        </p:nvSpPr>
        <p:spPr>
          <a:xfrm>
            <a:off x="770334" y="1409938"/>
            <a:ext cx="7603331" cy="1411486"/>
          </a:xfrm>
          <a:prstGeom prst="roundRect">
            <a:avLst>
              <a:gd name="adj" fmla="val 4257"/>
            </a:avLst>
          </a:prstGeom>
          <a:solidFill>
            <a:srgbClr val="EC9A89"/>
          </a:solidFill>
          <a:ln w="7620">
            <a:solidFill>
              <a:srgbClr val="EF4523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Shape 2"/>
          <p:cNvSpPr/>
          <p:nvPr/>
        </p:nvSpPr>
        <p:spPr>
          <a:xfrm>
            <a:off x="920948" y="1560552"/>
            <a:ext cx="429101" cy="429101"/>
          </a:xfrm>
          <a:prstGeom prst="roundRect">
            <a:avLst>
              <a:gd name="adj" fmla="val 21307537"/>
            </a:avLst>
          </a:prstGeom>
          <a:solidFill>
            <a:srgbClr val="EF4523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39" y="1654373"/>
            <a:ext cx="193119" cy="24134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20948" y="2132648"/>
            <a:ext cx="2483644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10182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Dynamic Risk Management</a:t>
            </a:r>
            <a:endParaRPr lang="en-US" dirty="0"/>
          </a:p>
        </p:txBody>
      </p:sp>
      <p:sp>
        <p:nvSpPr>
          <p:cNvPr id="8" name="Text 4"/>
          <p:cNvSpPr/>
          <p:nvPr/>
        </p:nvSpPr>
        <p:spPr>
          <a:xfrm>
            <a:off x="920948" y="2441853"/>
            <a:ext cx="7302103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Human risk requires strategic HRM approach, not static awareness programmes</a:t>
            </a:r>
            <a:endParaRPr lang="en-US" sz="1400" dirty="0"/>
          </a:p>
        </p:txBody>
      </p:sp>
      <p:sp>
        <p:nvSpPr>
          <p:cNvPr id="9" name="Shape 5"/>
          <p:cNvSpPr/>
          <p:nvPr/>
        </p:nvSpPr>
        <p:spPr>
          <a:xfrm>
            <a:off x="770334" y="2964418"/>
            <a:ext cx="7603331" cy="1411486"/>
          </a:xfrm>
          <a:prstGeom prst="roundRect">
            <a:avLst>
              <a:gd name="adj" fmla="val 4257"/>
            </a:avLst>
          </a:prstGeom>
          <a:solidFill>
            <a:srgbClr val="EC9A89"/>
          </a:solidFill>
          <a:ln w="7620">
            <a:solidFill>
              <a:srgbClr val="00293C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0" name="Shape 6"/>
          <p:cNvSpPr/>
          <p:nvPr/>
        </p:nvSpPr>
        <p:spPr>
          <a:xfrm>
            <a:off x="920948" y="3115032"/>
            <a:ext cx="429101" cy="429101"/>
          </a:xfrm>
          <a:prstGeom prst="roundRect">
            <a:avLst>
              <a:gd name="adj" fmla="val 21307537"/>
            </a:avLst>
          </a:prstGeom>
          <a:solidFill>
            <a:srgbClr val="00293C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39" y="3208853"/>
            <a:ext cx="193119" cy="24134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20948" y="3687128"/>
            <a:ext cx="1788319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10182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DEEP Framework</a:t>
            </a:r>
            <a:endParaRPr lang="en-US" dirty="0"/>
          </a:p>
        </p:txBody>
      </p:sp>
      <p:sp>
        <p:nvSpPr>
          <p:cNvPr id="13" name="Text 8"/>
          <p:cNvSpPr/>
          <p:nvPr/>
        </p:nvSpPr>
        <p:spPr>
          <a:xfrm>
            <a:off x="920948" y="3996333"/>
            <a:ext cx="7302103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Clear, actionable model for comprehensive human risk management</a:t>
            </a:r>
            <a:endParaRPr lang="en-US" sz="1400" dirty="0"/>
          </a:p>
        </p:txBody>
      </p:sp>
      <p:sp>
        <p:nvSpPr>
          <p:cNvPr id="14" name="Shape 9"/>
          <p:cNvSpPr/>
          <p:nvPr/>
        </p:nvSpPr>
        <p:spPr>
          <a:xfrm>
            <a:off x="770334" y="4518898"/>
            <a:ext cx="7603331" cy="1411486"/>
          </a:xfrm>
          <a:prstGeom prst="roundRect">
            <a:avLst>
              <a:gd name="adj" fmla="val 4257"/>
            </a:avLst>
          </a:prstGeom>
          <a:solidFill>
            <a:srgbClr val="EC9A89"/>
          </a:solidFill>
          <a:ln w="7620">
            <a:solidFill>
              <a:srgbClr val="BBCBCE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5" name="Shape 10"/>
          <p:cNvSpPr/>
          <p:nvPr/>
        </p:nvSpPr>
        <p:spPr>
          <a:xfrm>
            <a:off x="920948" y="4669512"/>
            <a:ext cx="429101" cy="429101"/>
          </a:xfrm>
          <a:prstGeom prst="roundRect">
            <a:avLst>
              <a:gd name="adj" fmla="val 21307537"/>
            </a:avLst>
          </a:prstGeom>
          <a:solidFill>
            <a:srgbClr val="BBCBCE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939" y="4763333"/>
            <a:ext cx="193119" cy="24134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20948" y="5241607"/>
            <a:ext cx="1788319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10182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Integration &amp; AI</a:t>
            </a:r>
            <a:endParaRPr lang="en-US" dirty="0"/>
          </a:p>
        </p:txBody>
      </p:sp>
      <p:sp>
        <p:nvSpPr>
          <p:cNvPr id="18" name="Text 12"/>
          <p:cNvSpPr/>
          <p:nvPr/>
        </p:nvSpPr>
        <p:spPr>
          <a:xfrm>
            <a:off x="920948" y="5550813"/>
            <a:ext cx="7302103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Platform connectivity and artificial intelligence are non-negotiable requirements</a:t>
            </a:r>
            <a:endParaRPr lang="en-US" sz="1400" dirty="0"/>
          </a:p>
        </p:txBody>
      </p:sp>
      <p:sp>
        <p:nvSpPr>
          <p:cNvPr id="19" name="Shape 13"/>
          <p:cNvSpPr/>
          <p:nvPr/>
        </p:nvSpPr>
        <p:spPr>
          <a:xfrm>
            <a:off x="770334" y="6073378"/>
            <a:ext cx="7603331" cy="1411486"/>
          </a:xfrm>
          <a:prstGeom prst="roundRect">
            <a:avLst>
              <a:gd name="adj" fmla="val 4257"/>
            </a:avLst>
          </a:prstGeom>
          <a:solidFill>
            <a:srgbClr val="EC9A89"/>
          </a:solidFill>
          <a:ln w="7620">
            <a:solidFill>
              <a:srgbClr val="391621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0" name="Shape 14"/>
          <p:cNvSpPr/>
          <p:nvPr/>
        </p:nvSpPr>
        <p:spPr>
          <a:xfrm>
            <a:off x="920948" y="6223992"/>
            <a:ext cx="429101" cy="429101"/>
          </a:xfrm>
          <a:prstGeom prst="roundRect">
            <a:avLst>
              <a:gd name="adj" fmla="val 21307537"/>
            </a:avLst>
          </a:prstGeom>
          <a:solidFill>
            <a:srgbClr val="391621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939" y="6317813"/>
            <a:ext cx="193119" cy="24134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920948" y="6796088"/>
            <a:ext cx="1814155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10182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Business Outcomes</a:t>
            </a:r>
            <a:endParaRPr lang="en-US" dirty="0"/>
          </a:p>
        </p:txBody>
      </p:sp>
      <p:sp>
        <p:nvSpPr>
          <p:cNvPr id="23" name="Text 16"/>
          <p:cNvSpPr/>
          <p:nvPr/>
        </p:nvSpPr>
        <p:spPr>
          <a:xfrm>
            <a:off x="920948" y="7105293"/>
            <a:ext cx="7302103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Measurable risk reduction drives tangible business value</a:t>
            </a:r>
            <a:endParaRPr lang="en-US" sz="1400" dirty="0"/>
          </a:p>
        </p:txBody>
      </p:sp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067" y="7638931"/>
            <a:ext cx="1236345" cy="44017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10" y="7617143"/>
            <a:ext cx="1274207" cy="453628"/>
          </a:xfrm>
          <a:prstGeom prst="rect">
            <a:avLst/>
          </a:prstGeom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0BBEEC50-487F-2EEB-1257-373890E5D5AD}"/>
              </a:ext>
            </a:extLst>
          </p:cNvPr>
          <p:cNvSpPr/>
          <p:nvPr/>
        </p:nvSpPr>
        <p:spPr>
          <a:xfrm>
            <a:off x="793790" y="3309699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0293C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Thank You!</a:t>
            </a:r>
            <a:endParaRPr lang="en-US" sz="3900" dirty="0"/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12D39952-A960-7E81-E2CA-A3F9BADFBFF6}"/>
              </a:ext>
            </a:extLst>
          </p:cNvPr>
          <p:cNvSpPr/>
          <p:nvPr/>
        </p:nvSpPr>
        <p:spPr>
          <a:xfrm>
            <a:off x="793790" y="5075753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Javvad Malik 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Lead CISO Advisor</a:t>
            </a:r>
            <a:endParaRPr lang="en-US" sz="1550" dirty="0"/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2F649232-DFFF-9372-F845-28197F97C571}"/>
              </a:ext>
            </a:extLst>
          </p:cNvPr>
          <p:cNvSpPr/>
          <p:nvPr/>
        </p:nvSpPr>
        <p:spPr>
          <a:xfrm>
            <a:off x="793790" y="5889427"/>
            <a:ext cx="62793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📧 javvadm@knowbe4.com</a:t>
            </a:r>
            <a:endParaRPr lang="en-US" sz="1550" dirty="0"/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DD1B6915-3EB9-B4BB-B270-A914574AC49D}"/>
              </a:ext>
            </a:extLst>
          </p:cNvPr>
          <p:cNvSpPr/>
          <p:nvPr/>
        </p:nvSpPr>
        <p:spPr>
          <a:xfrm>
            <a:off x="793790" y="6393182"/>
            <a:ext cx="62793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💼 LinkedIn: /in/</a:t>
            </a:r>
            <a:r>
              <a:rPr lang="en-US" sz="15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javvad</a:t>
            </a:r>
            <a:endParaRPr lang="en-US" sz="1550" dirty="0"/>
          </a:p>
        </p:txBody>
      </p:sp>
      <p:pic>
        <p:nvPicPr>
          <p:cNvPr id="14" name="Picture 13" descr="A black and red logo&#10;&#10;AI-generated content may be incorrect.">
            <a:extLst>
              <a:ext uri="{FF2B5EF4-FFF2-40B4-BE49-F238E27FC236}">
                <a16:creationId xmlns:a16="http://schemas.microsoft.com/office/drawing/2014/main" id="{55CA4802-A1E9-462D-6614-95F38CA9B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774120" cy="13870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5FF15-ADF1-9349-E673-E1745A7D8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4EB4A4EB-3F60-A0E0-BB49-EE62F415C392}"/>
              </a:ext>
            </a:extLst>
          </p:cNvPr>
          <p:cNvSpPr/>
          <p:nvPr/>
        </p:nvSpPr>
        <p:spPr>
          <a:xfrm>
            <a:off x="793789" y="2175629"/>
            <a:ext cx="9022563" cy="2584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293C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Javvad Malik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293C"/>
                </a:solidFill>
                <a:latin typeface="Sora Semi Bold" pitchFamily="34" charset="0"/>
                <a:cs typeface="Sora Semi Bold" pitchFamily="34" charset="-120"/>
              </a:rPr>
              <a:t>Lead CISO Advisor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293C"/>
                </a:solidFill>
                <a:latin typeface="Sora Semi Bold" pitchFamily="34" charset="0"/>
                <a:cs typeface="Sora Semi Bold" pitchFamily="34" charset="-120"/>
              </a:rPr>
              <a:t>KnowBe4</a:t>
            </a:r>
            <a:endParaRPr lang="en-US" sz="445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B38B49D0-D369-FEA5-68F6-860B3ABC09EC}"/>
              </a:ext>
            </a:extLst>
          </p:cNvPr>
          <p:cNvSpPr/>
          <p:nvPr/>
        </p:nvSpPr>
        <p:spPr>
          <a:xfrm>
            <a:off x="7073979" y="4983616"/>
            <a:ext cx="7556421" cy="2410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25+ years in cybersecurity leadership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Inter" pitchFamily="34" charset="0"/>
                <a:cs typeface="Inter" pitchFamily="34" charset="-120"/>
              </a:rPr>
              <a:t>Focus: Human element &amp; cyber mindset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Inter" pitchFamily="34" charset="0"/>
                <a:cs typeface="Inter" pitchFamily="34" charset="-120"/>
              </a:rPr>
              <a:t>Guinness World Record Setter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Inter" pitchFamily="34" charset="0"/>
              <a:cs typeface="Inter" pitchFamily="34" charset="-12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Inter" pitchFamily="34" charset="0"/>
              <a:cs typeface="Inter" pitchFamily="34" charset="-12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Inter" pitchFamily="34" charset="0"/>
                <a:cs typeface="Inter" pitchFamily="34" charset="-120"/>
                <a:hlinkClick r:id="rId3"/>
              </a:rPr>
              <a:t>JavvadM@KnowBe4.com</a:t>
            </a:r>
            <a:endParaRPr lang="en-US" dirty="0">
              <a:solidFill>
                <a:srgbClr val="000000"/>
              </a:solidFill>
              <a:latin typeface="Inter" pitchFamily="34" charset="0"/>
              <a:cs typeface="Inter" pitchFamily="34" charset="-12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Inter" pitchFamily="34" charset="0"/>
                <a:cs typeface="Inter" pitchFamily="34" charset="-120"/>
              </a:rPr>
              <a:t>Linkedin</a:t>
            </a:r>
            <a:r>
              <a:rPr lang="en-US" dirty="0">
                <a:solidFill>
                  <a:srgbClr val="000000"/>
                </a:solidFill>
                <a:latin typeface="Inter" pitchFamily="34" charset="0"/>
                <a:cs typeface="Inter" pitchFamily="34" charset="-120"/>
              </a:rPr>
              <a:t>: /in/Javvad</a:t>
            </a:r>
            <a:endParaRPr lang="en-US" dirty="0"/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6540613E-EB24-103A-83C9-26F8972B7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10" y="7617143"/>
            <a:ext cx="1274207" cy="453628"/>
          </a:xfrm>
          <a:prstGeom prst="rect">
            <a:avLst/>
          </a:prstGeom>
        </p:spPr>
      </p:pic>
      <p:pic>
        <p:nvPicPr>
          <p:cNvPr id="7" name="Google Shape;102;p5">
            <a:extLst>
              <a:ext uri="{FF2B5EF4-FFF2-40B4-BE49-F238E27FC236}">
                <a16:creationId xmlns:a16="http://schemas.microsoft.com/office/drawing/2014/main" id="{1FBFBCF2-6065-A301-6133-62D10C8C943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1875" t="4190" r="21875" b="39560"/>
          <a:stretch/>
        </p:blipFill>
        <p:spPr>
          <a:xfrm>
            <a:off x="6956849" y="2175629"/>
            <a:ext cx="2155613" cy="2155613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580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394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293C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The Evolving Risk Landscape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00" y="2861667"/>
            <a:ext cx="340162" cy="42529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017306" y="2897148"/>
            <a:ext cx="29332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0182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AI-Powered Attacks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017306" y="3387566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Unprecedented scale, sophistication, and personalisation targeting human vulnerabilities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200" y="4531519"/>
            <a:ext cx="340162" cy="42529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017306" y="4566999"/>
            <a:ext cx="28796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0182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The Human Element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017306" y="505741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Primary attack vector now more exposed than ever before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00" y="5838468"/>
            <a:ext cx="340162" cy="42529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017306" y="5873948"/>
            <a:ext cx="38139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0182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Multi-Dimensional Impact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017306" y="6364367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Reputational damage, financial losses, operational disruption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5110" y="7617143"/>
            <a:ext cx="1274207" cy="4536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62983"/>
            <a:ext cx="7556421" cy="2126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700"/>
              </a:lnSpc>
              <a:buNone/>
            </a:pPr>
            <a:r>
              <a:rPr lang="en-US" sz="13350" dirty="0">
                <a:solidFill>
                  <a:srgbClr val="00293C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60%+</a:t>
            </a:r>
            <a:endParaRPr lang="en-US" sz="13350" dirty="0"/>
          </a:p>
        </p:txBody>
      </p:sp>
      <p:sp>
        <p:nvSpPr>
          <p:cNvPr id="4" name="Text 1"/>
          <p:cNvSpPr/>
          <p:nvPr/>
        </p:nvSpPr>
        <p:spPr>
          <a:xfrm>
            <a:off x="6280190" y="4429601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00293C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of all breaches involve a human element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6280190" y="590371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The uncomfortable truth every C-suite executive must confront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110" y="7617143"/>
            <a:ext cx="1274207" cy="4536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86627"/>
            <a:ext cx="59045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293C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The Security Plateau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62382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0293C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The Challenge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351448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Traditional tools: essential but insufficient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95668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Isolated awareness programmes hit ceiling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39888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Building higher walls whilst inviting threats through the gate</a:t>
            </a:r>
            <a:endParaRPr lang="en-US" sz="1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2890718"/>
            <a:ext cx="6244709" cy="3496985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10" y="7617143"/>
            <a:ext cx="1274207" cy="4536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3563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293C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Human Risk Management (HRM)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993350"/>
            <a:ext cx="75564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00293C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Strategic. Data-Driven. Measurable.</a:t>
            </a:r>
            <a:endParaRPr lang="en-US" sz="6150" dirty="0"/>
          </a:p>
        </p:txBody>
      </p:sp>
      <p:sp>
        <p:nvSpPr>
          <p:cNvPr id="5" name="Text 2"/>
          <p:cNvSpPr/>
          <p:nvPr/>
        </p:nvSpPr>
        <p:spPr>
          <a:xfrm>
            <a:off x="6280190" y="626816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A comprehensive approach to identify, measure, and mitigate human-derived risk across the enterprise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110" y="7617143"/>
            <a:ext cx="1274207" cy="4536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20351" y="2060853"/>
            <a:ext cx="72162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00293C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"All models are wrong, but some are helpful."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620351" y="3534966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820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— George E.P. Box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1720691"/>
            <a:ext cx="30480" cy="2432328"/>
          </a:xfrm>
          <a:prstGeom prst="rect">
            <a:avLst/>
          </a:prstGeom>
          <a:solidFill>
            <a:srgbClr val="EF4523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110" y="7617143"/>
            <a:ext cx="1274207" cy="4536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10" y="7617143"/>
            <a:ext cx="1274207" cy="453628"/>
          </a:xfrm>
          <a:prstGeom prst="rect">
            <a:avLst/>
          </a:prstGeom>
        </p:spPr>
      </p:pic>
      <p:pic>
        <p:nvPicPr>
          <p:cNvPr id="45" name="Google Shape;1488;p8" descr="preencoded.png">
            <a:extLst>
              <a:ext uri="{FF2B5EF4-FFF2-40B4-BE49-F238E27FC236}">
                <a16:creationId xmlns:a16="http://schemas.microsoft.com/office/drawing/2014/main" id="{C833B0F9-D5EC-4A30-101D-E0C976A80C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510572" y="1407222"/>
            <a:ext cx="7990691" cy="136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489;p8" descr="preencoded.png">
            <a:extLst>
              <a:ext uri="{FF2B5EF4-FFF2-40B4-BE49-F238E27FC236}">
                <a16:creationId xmlns:a16="http://schemas.microsoft.com/office/drawing/2014/main" id="{13F5376C-E5B6-CF90-5370-09AF78B44F2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2517144" y="2844425"/>
            <a:ext cx="5992898" cy="1365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490;p8" descr="preencoded.png">
            <a:extLst>
              <a:ext uri="{FF2B5EF4-FFF2-40B4-BE49-F238E27FC236}">
                <a16:creationId xmlns:a16="http://schemas.microsoft.com/office/drawing/2014/main" id="{FB5CE5C2-5E2F-5C23-FA0E-6235B154AB0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4567061" y="5718833"/>
            <a:ext cx="1877716" cy="152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491;p8" descr="preencoded.png">
            <a:extLst>
              <a:ext uri="{FF2B5EF4-FFF2-40B4-BE49-F238E27FC236}">
                <a16:creationId xmlns:a16="http://schemas.microsoft.com/office/drawing/2014/main" id="{1A41D824-EC2F-A94F-14B9-E757172ABA6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54109" y="2047133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1492;p8">
            <a:extLst>
              <a:ext uri="{FF2B5EF4-FFF2-40B4-BE49-F238E27FC236}">
                <a16:creationId xmlns:a16="http://schemas.microsoft.com/office/drawing/2014/main" id="{BFDA07CA-AE4A-8011-2116-73AE02505BA7}"/>
              </a:ext>
            </a:extLst>
          </p:cNvPr>
          <p:cNvSpPr/>
          <p:nvPr/>
        </p:nvSpPr>
        <p:spPr>
          <a:xfrm>
            <a:off x="9501265" y="1832393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1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rgbClr val="3C3939"/>
                </a:solidFill>
                <a:latin typeface="Sora"/>
                <a:ea typeface="Sora"/>
                <a:cs typeface="Sora"/>
                <a:sym typeface="Sora"/>
              </a:rPr>
              <a:t>Defend</a:t>
            </a:r>
            <a:endParaRPr sz="1600" b="1" i="0" u="none" strike="noStrike" cap="none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50" name="Google Shape;1493;p8">
            <a:extLst>
              <a:ext uri="{FF2B5EF4-FFF2-40B4-BE49-F238E27FC236}">
                <a16:creationId xmlns:a16="http://schemas.microsoft.com/office/drawing/2014/main" id="{CE638202-A607-D4DA-7250-A411B70F8FE6}"/>
              </a:ext>
            </a:extLst>
          </p:cNvPr>
          <p:cNvSpPr/>
          <p:nvPr/>
        </p:nvSpPr>
        <p:spPr>
          <a:xfrm>
            <a:off x="9501263" y="2163209"/>
            <a:ext cx="26988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Limit attacks that your workforce is exposed </a:t>
            </a:r>
            <a:r>
              <a:rPr lang="en-GB" sz="1200" i="0" u="none" strike="noStrike" cap="none">
                <a:solidFill>
                  <a:srgbClr val="3C3939"/>
                </a:solidFill>
                <a:latin typeface="Sora Light"/>
                <a:ea typeface="Sora Light"/>
                <a:cs typeface="Sora Light"/>
                <a:sym typeface="Sora Light"/>
              </a:rPr>
              <a:t>to</a:t>
            </a:r>
            <a:endParaRPr sz="1200" i="0" u="none" strike="noStrike" cap="none">
              <a:solidFill>
                <a:srgbClr val="000000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pic>
        <p:nvPicPr>
          <p:cNvPr id="51" name="Google Shape;1495;p8" descr="preencoded.png">
            <a:extLst>
              <a:ext uri="{FF2B5EF4-FFF2-40B4-BE49-F238E27FC236}">
                <a16:creationId xmlns:a16="http://schemas.microsoft.com/office/drawing/2014/main" id="{4BE03A5A-8979-C4DE-BAC5-A7427D6CDEA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3508284" y="4281628"/>
            <a:ext cx="3995271" cy="136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496;p8" descr="preencoded.png">
            <a:extLst>
              <a:ext uri="{FF2B5EF4-FFF2-40B4-BE49-F238E27FC236}">
                <a16:creationId xmlns:a16="http://schemas.microsoft.com/office/drawing/2014/main" id="{899C9A9D-90D4-8C5E-D76A-B503E4EDA46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46435" y="3243147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1497;p8">
            <a:extLst>
              <a:ext uri="{FF2B5EF4-FFF2-40B4-BE49-F238E27FC236}">
                <a16:creationId xmlns:a16="http://schemas.microsoft.com/office/drawing/2014/main" id="{A5EB0A72-1ADE-7BA9-D1E7-D6748D82DEA3}"/>
              </a:ext>
            </a:extLst>
          </p:cNvPr>
          <p:cNvSpPr/>
          <p:nvPr/>
        </p:nvSpPr>
        <p:spPr>
          <a:xfrm>
            <a:off x="9398632" y="3250548"/>
            <a:ext cx="2449592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1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3C3939"/>
                </a:solidFill>
                <a:latin typeface="Sora"/>
                <a:ea typeface="Sora"/>
                <a:cs typeface="Sora"/>
                <a:sym typeface="Sora"/>
              </a:rPr>
              <a:t>Educate</a:t>
            </a:r>
            <a:endParaRPr sz="1600" b="1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54" name="Google Shape;1498;p8">
            <a:extLst>
              <a:ext uri="{FF2B5EF4-FFF2-40B4-BE49-F238E27FC236}">
                <a16:creationId xmlns:a16="http://schemas.microsoft.com/office/drawing/2014/main" id="{8205054A-97A3-6308-15B2-4AAFC26E62F1}"/>
              </a:ext>
            </a:extLst>
          </p:cNvPr>
          <p:cNvSpPr/>
          <p:nvPr/>
        </p:nvSpPr>
        <p:spPr>
          <a:xfrm>
            <a:off x="9398632" y="3628370"/>
            <a:ext cx="27146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Raise awareness for cyber threats among your workforce</a:t>
            </a:r>
            <a:endParaRPr sz="1200" i="0" u="none" strike="noStrike" cap="none" dirty="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pic>
        <p:nvPicPr>
          <p:cNvPr id="55" name="Google Shape;1500;p8" descr="preencoded.png">
            <a:extLst>
              <a:ext uri="{FF2B5EF4-FFF2-40B4-BE49-F238E27FC236}">
                <a16:creationId xmlns:a16="http://schemas.microsoft.com/office/drawing/2014/main" id="{107C2A07-F40E-32A7-BB83-AFFE041B2EB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46435" y="4671970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1501;p8">
            <a:extLst>
              <a:ext uri="{FF2B5EF4-FFF2-40B4-BE49-F238E27FC236}">
                <a16:creationId xmlns:a16="http://schemas.microsoft.com/office/drawing/2014/main" id="{04EB67A6-B22B-CEAD-F8EE-F35C29D4F43C}"/>
              </a:ext>
            </a:extLst>
          </p:cNvPr>
          <p:cNvSpPr/>
          <p:nvPr/>
        </p:nvSpPr>
        <p:spPr>
          <a:xfrm>
            <a:off x="9341708" y="4715710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1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3C3939"/>
                </a:solidFill>
                <a:latin typeface="Sora"/>
                <a:ea typeface="Sora"/>
                <a:cs typeface="Sora"/>
                <a:sym typeface="Sora"/>
              </a:rPr>
              <a:t>Empower</a:t>
            </a:r>
            <a:endParaRPr sz="1600" b="1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57" name="Google Shape;1502;p8">
            <a:extLst>
              <a:ext uri="{FF2B5EF4-FFF2-40B4-BE49-F238E27FC236}">
                <a16:creationId xmlns:a16="http://schemas.microsoft.com/office/drawing/2014/main" id="{777D4B0F-281F-643A-9DE1-43DBFB4C6DC3}"/>
              </a:ext>
            </a:extLst>
          </p:cNvPr>
          <p:cNvSpPr/>
          <p:nvPr/>
        </p:nvSpPr>
        <p:spPr>
          <a:xfrm>
            <a:off x="9341707" y="5053415"/>
            <a:ext cx="28178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Sora Light"/>
              <a:buChar char="•"/>
            </a:pPr>
            <a:r>
              <a:rPr lang="en-GB" sz="1200" i="0" u="none" strike="noStrike" cap="none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Foster positive security culture</a:t>
            </a:r>
            <a:endParaRPr sz="1200" i="0" u="none" strike="noStrike" cap="none" dirty="0">
              <a:solidFill>
                <a:srgbClr val="000000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Sora Light"/>
              <a:buChar char="•"/>
            </a:pPr>
            <a:r>
              <a:rPr lang="en-GB" sz="1200" i="0" u="none" strike="noStrike" cap="none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Provide agency </a:t>
            </a:r>
            <a:endParaRPr sz="1200" i="0" u="none" strike="noStrike" cap="none" dirty="0">
              <a:solidFill>
                <a:srgbClr val="000000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pic>
        <p:nvPicPr>
          <p:cNvPr id="58" name="Google Shape;1504;p8" descr="preencoded.png">
            <a:extLst>
              <a:ext uri="{FF2B5EF4-FFF2-40B4-BE49-F238E27FC236}">
                <a16:creationId xmlns:a16="http://schemas.microsoft.com/office/drawing/2014/main" id="{C6E91AEC-2E70-6C5C-2963-E4F351EDD6E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32727" y="6062671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1505;p8">
            <a:extLst>
              <a:ext uri="{FF2B5EF4-FFF2-40B4-BE49-F238E27FC236}">
                <a16:creationId xmlns:a16="http://schemas.microsoft.com/office/drawing/2014/main" id="{E085B9D2-CECA-6C72-102B-D82BB343FC91}"/>
              </a:ext>
            </a:extLst>
          </p:cNvPr>
          <p:cNvSpPr/>
          <p:nvPr/>
        </p:nvSpPr>
        <p:spPr>
          <a:xfrm>
            <a:off x="9365140" y="5972745"/>
            <a:ext cx="271462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1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3C3939"/>
                </a:solidFill>
                <a:latin typeface="Sora"/>
                <a:ea typeface="Sora"/>
                <a:cs typeface="Sora"/>
                <a:sym typeface="Sora"/>
              </a:rPr>
              <a:t>Protect</a:t>
            </a:r>
            <a:endParaRPr sz="1600" b="1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0" name="Google Shape;1506;p8">
            <a:extLst>
              <a:ext uri="{FF2B5EF4-FFF2-40B4-BE49-F238E27FC236}">
                <a16:creationId xmlns:a16="http://schemas.microsoft.com/office/drawing/2014/main" id="{B58DD0E0-BEDA-7989-0813-6AEE468ABEEC}"/>
              </a:ext>
            </a:extLst>
          </p:cNvPr>
          <p:cNvSpPr/>
          <p:nvPr/>
        </p:nvSpPr>
        <p:spPr>
          <a:xfrm>
            <a:off x="9365140" y="6187885"/>
            <a:ext cx="2714625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2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Limit fallout from mistakes</a:t>
            </a:r>
            <a:endParaRPr sz="1400" i="0" u="none" strike="noStrike" cap="none">
              <a:solidFill>
                <a:srgbClr val="000000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65" name="Text 0">
            <a:extLst>
              <a:ext uri="{FF2B5EF4-FFF2-40B4-BE49-F238E27FC236}">
                <a16:creationId xmlns:a16="http://schemas.microsoft.com/office/drawing/2014/main" id="{8F97F964-CC17-3120-2C26-6DCE55FEE5B2}"/>
              </a:ext>
            </a:extLst>
          </p:cNvPr>
          <p:cNvSpPr/>
          <p:nvPr/>
        </p:nvSpPr>
        <p:spPr>
          <a:xfrm>
            <a:off x="158710" y="101351"/>
            <a:ext cx="9030114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00293C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The DEEP Framework for Human Risk</a:t>
            </a:r>
            <a:endParaRPr lang="en-US" sz="35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187C5-1681-0187-EBAC-5360B9915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5" descr="preencoded.png">
            <a:extLst>
              <a:ext uri="{FF2B5EF4-FFF2-40B4-BE49-F238E27FC236}">
                <a16:creationId xmlns:a16="http://schemas.microsoft.com/office/drawing/2014/main" id="{1E61866D-253E-5074-000C-173834281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10" y="7617143"/>
            <a:ext cx="1274207" cy="453628"/>
          </a:xfrm>
          <a:prstGeom prst="rect">
            <a:avLst/>
          </a:prstGeom>
        </p:spPr>
      </p:pic>
      <p:sp>
        <p:nvSpPr>
          <p:cNvPr id="65" name="Google Shape;1559;p10">
            <a:extLst>
              <a:ext uri="{FF2B5EF4-FFF2-40B4-BE49-F238E27FC236}">
                <a16:creationId xmlns:a16="http://schemas.microsoft.com/office/drawing/2014/main" id="{D9127AD2-9FDB-6D0C-C088-2DC1E4B872FE}"/>
              </a:ext>
            </a:extLst>
          </p:cNvPr>
          <p:cNvSpPr txBox="1"/>
          <p:nvPr/>
        </p:nvSpPr>
        <p:spPr>
          <a:xfrm>
            <a:off x="4477805" y="267257"/>
            <a:ext cx="1667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tx2"/>
                </a:solidFill>
                <a:latin typeface="Sora"/>
                <a:ea typeface="Sora"/>
                <a:cs typeface="Sora"/>
                <a:sym typeface="Sora"/>
              </a:rPr>
              <a:t>Social engineering</a:t>
            </a:r>
            <a:endParaRPr sz="1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 dirty="0">
                <a:solidFill>
                  <a:schemeClr val="tx2"/>
                </a:solidFill>
                <a:latin typeface="Sora Light"/>
                <a:ea typeface="Sora Light"/>
                <a:cs typeface="Sora Light"/>
                <a:sym typeface="Sora Light"/>
              </a:rPr>
              <a:t>Users targeted by external attackers</a:t>
            </a:r>
            <a:endParaRPr sz="1400" i="0" u="none" strike="noStrike" cap="none" dirty="0">
              <a:solidFill>
                <a:schemeClr val="tx2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66" name="Google Shape;1560;p10">
            <a:extLst>
              <a:ext uri="{FF2B5EF4-FFF2-40B4-BE49-F238E27FC236}">
                <a16:creationId xmlns:a16="http://schemas.microsoft.com/office/drawing/2014/main" id="{A56ACE86-A814-C63E-BCE1-E40A11ADE54B}"/>
              </a:ext>
            </a:extLst>
          </p:cNvPr>
          <p:cNvSpPr txBox="1"/>
          <p:nvPr/>
        </p:nvSpPr>
        <p:spPr>
          <a:xfrm>
            <a:off x="7187631" y="267257"/>
            <a:ext cx="1418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tx2"/>
                </a:solidFill>
                <a:latin typeface="Sora"/>
                <a:ea typeface="Sora"/>
                <a:cs typeface="Sora"/>
                <a:sym typeface="Sora"/>
              </a:rPr>
              <a:t>Accidental insiders</a:t>
            </a:r>
            <a:endParaRPr sz="1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 dirty="0">
                <a:solidFill>
                  <a:schemeClr val="tx2"/>
                </a:solidFill>
                <a:latin typeface="Sora Light"/>
                <a:ea typeface="Sora Light"/>
                <a:cs typeface="Sora Light"/>
                <a:sym typeface="Sora Light"/>
              </a:rPr>
              <a:t>Genuine mistakes</a:t>
            </a:r>
            <a:endParaRPr sz="1400" i="0" u="none" strike="noStrike" cap="none" dirty="0">
              <a:solidFill>
                <a:schemeClr val="tx2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67" name="Google Shape;1561;p10">
            <a:extLst>
              <a:ext uri="{FF2B5EF4-FFF2-40B4-BE49-F238E27FC236}">
                <a16:creationId xmlns:a16="http://schemas.microsoft.com/office/drawing/2014/main" id="{66775E8E-5418-2AF4-6129-D63897765683}"/>
              </a:ext>
            </a:extLst>
          </p:cNvPr>
          <p:cNvSpPr txBox="1"/>
          <p:nvPr/>
        </p:nvSpPr>
        <p:spPr>
          <a:xfrm>
            <a:off x="9783156" y="267257"/>
            <a:ext cx="1667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tx2"/>
                </a:solidFill>
                <a:latin typeface="Sora"/>
                <a:ea typeface="Sora"/>
                <a:cs typeface="Sora"/>
                <a:sym typeface="Sora"/>
              </a:rPr>
              <a:t>Convenience </a:t>
            </a:r>
            <a:r>
              <a:rPr lang="en-GB" sz="1600" b="1" i="0" u="none" strike="noStrike" cap="none" dirty="0" err="1">
                <a:solidFill>
                  <a:schemeClr val="tx2"/>
                </a:solidFill>
                <a:latin typeface="Sora"/>
                <a:ea typeface="Sora"/>
                <a:cs typeface="Sora"/>
                <a:sym typeface="Sora"/>
              </a:rPr>
              <a:t>bypassers</a:t>
            </a:r>
            <a:endParaRPr sz="1600" b="1" i="0" u="none" strike="noStrike" cap="none" dirty="0">
              <a:solidFill>
                <a:schemeClr val="tx2"/>
              </a:solidFill>
              <a:latin typeface="Sora"/>
              <a:ea typeface="Sora"/>
              <a:cs typeface="Sora"/>
              <a:sym typeface="So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 dirty="0">
                <a:solidFill>
                  <a:schemeClr val="tx2"/>
                </a:solidFill>
                <a:latin typeface="Sora Light"/>
                <a:ea typeface="Sora Light"/>
                <a:cs typeface="Sora Light"/>
                <a:sym typeface="Sora Light"/>
              </a:rPr>
              <a:t>Trading security for efficiency</a:t>
            </a:r>
            <a:endParaRPr sz="1400" i="0" u="none" strike="noStrike" cap="none" dirty="0">
              <a:solidFill>
                <a:schemeClr val="tx2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68" name="Google Shape;1562;p10">
            <a:extLst>
              <a:ext uri="{FF2B5EF4-FFF2-40B4-BE49-F238E27FC236}">
                <a16:creationId xmlns:a16="http://schemas.microsoft.com/office/drawing/2014/main" id="{3DA48D6B-1031-EDB3-15F6-B39DA02E321C}"/>
              </a:ext>
            </a:extLst>
          </p:cNvPr>
          <p:cNvSpPr txBox="1"/>
          <p:nvPr/>
        </p:nvSpPr>
        <p:spPr>
          <a:xfrm>
            <a:off x="12243982" y="267257"/>
            <a:ext cx="1418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tx2"/>
                </a:solidFill>
                <a:latin typeface="Sora"/>
                <a:ea typeface="Sora"/>
                <a:cs typeface="Sora"/>
                <a:sym typeface="Sora"/>
              </a:rPr>
              <a:t>Malicious insiders</a:t>
            </a:r>
            <a:endParaRPr sz="1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 dirty="0">
                <a:solidFill>
                  <a:schemeClr val="tx2"/>
                </a:solidFill>
                <a:latin typeface="Sora Light"/>
                <a:ea typeface="Sora Light"/>
                <a:cs typeface="Sora Light"/>
                <a:sym typeface="Sora Light"/>
              </a:rPr>
              <a:t>Users with harmful intent</a:t>
            </a:r>
            <a:endParaRPr sz="1400" i="0" u="none" strike="noStrike" cap="none" dirty="0">
              <a:solidFill>
                <a:schemeClr val="tx2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69" name="Google Shape;1563;p10">
            <a:extLst>
              <a:ext uri="{FF2B5EF4-FFF2-40B4-BE49-F238E27FC236}">
                <a16:creationId xmlns:a16="http://schemas.microsoft.com/office/drawing/2014/main" id="{FB73D514-3B90-A66B-F8B1-F9ECA738E2FA}"/>
              </a:ext>
            </a:extLst>
          </p:cNvPr>
          <p:cNvSpPr/>
          <p:nvPr/>
        </p:nvSpPr>
        <p:spPr>
          <a:xfrm rot="10800000" flipH="1">
            <a:off x="4437683" y="1399050"/>
            <a:ext cx="10208276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1564;p10">
            <a:extLst>
              <a:ext uri="{FF2B5EF4-FFF2-40B4-BE49-F238E27FC236}">
                <a16:creationId xmlns:a16="http://schemas.microsoft.com/office/drawing/2014/main" id="{CF34297E-AD54-1935-2B51-35101A7A8728}"/>
              </a:ext>
            </a:extLst>
          </p:cNvPr>
          <p:cNvSpPr/>
          <p:nvPr/>
        </p:nvSpPr>
        <p:spPr>
          <a:xfrm rot="5400000" flipH="1">
            <a:off x="1523829" y="4318629"/>
            <a:ext cx="5873428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1565;p10">
            <a:extLst>
              <a:ext uri="{FF2B5EF4-FFF2-40B4-BE49-F238E27FC236}">
                <a16:creationId xmlns:a16="http://schemas.microsoft.com/office/drawing/2014/main" id="{294B5533-4073-B167-7F76-0104653386B3}"/>
              </a:ext>
            </a:extLst>
          </p:cNvPr>
          <p:cNvSpPr/>
          <p:nvPr/>
        </p:nvSpPr>
        <p:spPr>
          <a:xfrm rot="5400000" flipH="1" flipV="1">
            <a:off x="3766668" y="4312492"/>
            <a:ext cx="5885703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1566;p10">
            <a:extLst>
              <a:ext uri="{FF2B5EF4-FFF2-40B4-BE49-F238E27FC236}">
                <a16:creationId xmlns:a16="http://schemas.microsoft.com/office/drawing/2014/main" id="{384E029A-EE54-5131-3912-1898499F4EE8}"/>
              </a:ext>
            </a:extLst>
          </p:cNvPr>
          <p:cNvSpPr/>
          <p:nvPr/>
        </p:nvSpPr>
        <p:spPr>
          <a:xfrm rot="5400000" flipH="1" flipV="1">
            <a:off x="6306871" y="4330265"/>
            <a:ext cx="5850156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1567;p10">
            <a:extLst>
              <a:ext uri="{FF2B5EF4-FFF2-40B4-BE49-F238E27FC236}">
                <a16:creationId xmlns:a16="http://schemas.microsoft.com/office/drawing/2014/main" id="{A24C74AF-3E71-14EB-AE5B-B1DB99D70071}"/>
              </a:ext>
            </a:extLst>
          </p:cNvPr>
          <p:cNvSpPr/>
          <p:nvPr/>
        </p:nvSpPr>
        <p:spPr>
          <a:xfrm rot="5400000" flipH="1">
            <a:off x="8961805" y="4322662"/>
            <a:ext cx="5865363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1488;p8" descr="preencoded.png">
            <a:extLst>
              <a:ext uri="{FF2B5EF4-FFF2-40B4-BE49-F238E27FC236}">
                <a16:creationId xmlns:a16="http://schemas.microsoft.com/office/drawing/2014/main" id="{CC519C9D-47B3-08C1-2097-DAD2FB4E9E5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-3512886" y="1494018"/>
            <a:ext cx="7990691" cy="136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89;p8" descr="preencoded.png">
            <a:extLst>
              <a:ext uri="{FF2B5EF4-FFF2-40B4-BE49-F238E27FC236}">
                <a16:creationId xmlns:a16="http://schemas.microsoft.com/office/drawing/2014/main" id="{1D4DD67A-98F7-05CD-9A22-79DD46FC2D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-2506314" y="2931221"/>
            <a:ext cx="5992898" cy="1365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90;p8" descr="preencoded.png">
            <a:extLst>
              <a:ext uri="{FF2B5EF4-FFF2-40B4-BE49-F238E27FC236}">
                <a16:creationId xmlns:a16="http://schemas.microsoft.com/office/drawing/2014/main" id="{A7134D32-CCE5-87B0-3F2B-311BFE247DF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-456397" y="5805629"/>
            <a:ext cx="1877716" cy="152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91;p8" descr="preencoded.png">
            <a:extLst>
              <a:ext uri="{FF2B5EF4-FFF2-40B4-BE49-F238E27FC236}">
                <a16:creationId xmlns:a16="http://schemas.microsoft.com/office/drawing/2014/main" id="{5E72BDD6-597D-ACC4-9877-9236D4EE5F8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0651" y="2133929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1492;p8">
            <a:extLst>
              <a:ext uri="{FF2B5EF4-FFF2-40B4-BE49-F238E27FC236}">
                <a16:creationId xmlns:a16="http://schemas.microsoft.com/office/drawing/2014/main" id="{409EC75D-3206-CEDB-6AC9-8FE53B532E54}"/>
              </a:ext>
            </a:extLst>
          </p:cNvPr>
          <p:cNvSpPr/>
          <p:nvPr/>
        </p:nvSpPr>
        <p:spPr>
          <a:xfrm>
            <a:off x="1101921" y="2011144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1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3C3939"/>
                </a:solidFill>
                <a:latin typeface="Sora"/>
                <a:ea typeface="Sora"/>
                <a:cs typeface="Sora"/>
                <a:sym typeface="Sora"/>
              </a:rPr>
              <a:t>Defend</a:t>
            </a:r>
            <a:endParaRPr sz="1600" b="1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2" name="Google Shape;1493;p8">
            <a:extLst>
              <a:ext uri="{FF2B5EF4-FFF2-40B4-BE49-F238E27FC236}">
                <a16:creationId xmlns:a16="http://schemas.microsoft.com/office/drawing/2014/main" id="{37D464BF-A46E-353B-5D7C-1334CEE9F671}"/>
              </a:ext>
            </a:extLst>
          </p:cNvPr>
          <p:cNvSpPr/>
          <p:nvPr/>
        </p:nvSpPr>
        <p:spPr>
          <a:xfrm>
            <a:off x="1101919" y="2341960"/>
            <a:ext cx="26988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Limit attacks that your workforce is exposed </a:t>
            </a:r>
            <a:r>
              <a:rPr lang="en-GB" sz="1200" i="0" u="none" strike="noStrike" cap="none">
                <a:solidFill>
                  <a:srgbClr val="3C3939"/>
                </a:solidFill>
                <a:latin typeface="Sora Light"/>
                <a:ea typeface="Sora Light"/>
                <a:cs typeface="Sora Light"/>
                <a:sym typeface="Sora Light"/>
              </a:rPr>
              <a:t>to</a:t>
            </a:r>
            <a:endParaRPr sz="1200" i="0" u="none" strike="noStrike" cap="none">
              <a:solidFill>
                <a:srgbClr val="000000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pic>
        <p:nvPicPr>
          <p:cNvPr id="83" name="Google Shape;1495;p8" descr="preencoded.png">
            <a:extLst>
              <a:ext uri="{FF2B5EF4-FFF2-40B4-BE49-F238E27FC236}">
                <a16:creationId xmlns:a16="http://schemas.microsoft.com/office/drawing/2014/main" id="{03028411-1A81-409C-805D-FD959827A7F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-1515174" y="4368424"/>
            <a:ext cx="3995271" cy="136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496;p8" descr="preencoded.png">
            <a:extLst>
              <a:ext uri="{FF2B5EF4-FFF2-40B4-BE49-F238E27FC236}">
                <a16:creationId xmlns:a16="http://schemas.microsoft.com/office/drawing/2014/main" id="{49C5B322-8F7F-9D36-B813-98D0CC5E5BD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2977" y="3329943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1497;p8">
            <a:extLst>
              <a:ext uri="{FF2B5EF4-FFF2-40B4-BE49-F238E27FC236}">
                <a16:creationId xmlns:a16="http://schemas.microsoft.com/office/drawing/2014/main" id="{1B50CCE1-2CF6-43FB-117B-E70DD2666AAB}"/>
              </a:ext>
            </a:extLst>
          </p:cNvPr>
          <p:cNvSpPr/>
          <p:nvPr/>
        </p:nvSpPr>
        <p:spPr>
          <a:xfrm>
            <a:off x="1086193" y="3213417"/>
            <a:ext cx="2449592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1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3C3939"/>
                </a:solidFill>
                <a:latin typeface="Sora"/>
                <a:ea typeface="Sora"/>
                <a:cs typeface="Sora"/>
                <a:sym typeface="Sora"/>
              </a:rPr>
              <a:t>Educate</a:t>
            </a:r>
            <a:endParaRPr sz="1600" b="1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6" name="Google Shape;1498;p8">
            <a:extLst>
              <a:ext uri="{FF2B5EF4-FFF2-40B4-BE49-F238E27FC236}">
                <a16:creationId xmlns:a16="http://schemas.microsoft.com/office/drawing/2014/main" id="{931EA7E4-7B5E-CF8A-4C31-D79DD5880DCD}"/>
              </a:ext>
            </a:extLst>
          </p:cNvPr>
          <p:cNvSpPr/>
          <p:nvPr/>
        </p:nvSpPr>
        <p:spPr>
          <a:xfrm>
            <a:off x="1086193" y="3591239"/>
            <a:ext cx="27146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Raise awareness for cyber threats among your workforce</a:t>
            </a:r>
            <a:endParaRPr sz="1200" i="0" u="none" strike="noStrike" cap="none" dirty="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pic>
        <p:nvPicPr>
          <p:cNvPr id="87" name="Google Shape;1500;p8" descr="preencoded.png">
            <a:extLst>
              <a:ext uri="{FF2B5EF4-FFF2-40B4-BE49-F238E27FC236}">
                <a16:creationId xmlns:a16="http://schemas.microsoft.com/office/drawing/2014/main" id="{07B6C659-A256-CFE8-BD08-2D5DED16C1C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2977" y="4758766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501;p8">
            <a:extLst>
              <a:ext uri="{FF2B5EF4-FFF2-40B4-BE49-F238E27FC236}">
                <a16:creationId xmlns:a16="http://schemas.microsoft.com/office/drawing/2014/main" id="{BE3D2DE3-D0ED-6B93-F99B-9835CFA91E5D}"/>
              </a:ext>
            </a:extLst>
          </p:cNvPr>
          <p:cNvSpPr/>
          <p:nvPr/>
        </p:nvSpPr>
        <p:spPr>
          <a:xfrm>
            <a:off x="953270" y="4695777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1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3C3939"/>
                </a:solidFill>
                <a:latin typeface="Sora"/>
                <a:ea typeface="Sora"/>
                <a:cs typeface="Sora"/>
                <a:sym typeface="Sora"/>
              </a:rPr>
              <a:t>Empower</a:t>
            </a:r>
            <a:endParaRPr sz="1600" b="1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9" name="Google Shape;1502;p8">
            <a:extLst>
              <a:ext uri="{FF2B5EF4-FFF2-40B4-BE49-F238E27FC236}">
                <a16:creationId xmlns:a16="http://schemas.microsoft.com/office/drawing/2014/main" id="{13ABC4DE-1A89-BED5-142C-A8770459F582}"/>
              </a:ext>
            </a:extLst>
          </p:cNvPr>
          <p:cNvSpPr/>
          <p:nvPr/>
        </p:nvSpPr>
        <p:spPr>
          <a:xfrm>
            <a:off x="953269" y="5033482"/>
            <a:ext cx="28178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en-GB" sz="1200" i="0" u="none" strike="noStrike" cap="none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Foster positive security culture</a:t>
            </a:r>
            <a:endParaRPr sz="1200" i="0" u="none" strike="noStrike" cap="none" dirty="0">
              <a:solidFill>
                <a:srgbClr val="000000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en-GB" sz="1200" i="0" u="none" strike="noStrike" cap="none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Provide agency </a:t>
            </a:r>
            <a:endParaRPr sz="1200" i="0" u="none" strike="noStrike" cap="none" dirty="0">
              <a:solidFill>
                <a:srgbClr val="000000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pic>
        <p:nvPicPr>
          <p:cNvPr id="90" name="Google Shape;1504;p8" descr="preencoded.png">
            <a:extLst>
              <a:ext uri="{FF2B5EF4-FFF2-40B4-BE49-F238E27FC236}">
                <a16:creationId xmlns:a16="http://schemas.microsoft.com/office/drawing/2014/main" id="{B241E193-5062-8797-0C03-FF230F00651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9269" y="6149467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1505;p8">
            <a:extLst>
              <a:ext uri="{FF2B5EF4-FFF2-40B4-BE49-F238E27FC236}">
                <a16:creationId xmlns:a16="http://schemas.microsoft.com/office/drawing/2014/main" id="{82470184-13BF-AA9F-8874-4DB241C47F69}"/>
              </a:ext>
            </a:extLst>
          </p:cNvPr>
          <p:cNvSpPr/>
          <p:nvPr/>
        </p:nvSpPr>
        <p:spPr>
          <a:xfrm>
            <a:off x="965796" y="6151496"/>
            <a:ext cx="271462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1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3C3939"/>
                </a:solidFill>
                <a:latin typeface="Sora"/>
                <a:ea typeface="Sora"/>
                <a:cs typeface="Sora"/>
                <a:sym typeface="Sora"/>
              </a:rPr>
              <a:t>Protect</a:t>
            </a:r>
            <a:endParaRPr sz="1600" b="1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2" name="Google Shape;1506;p8">
            <a:extLst>
              <a:ext uri="{FF2B5EF4-FFF2-40B4-BE49-F238E27FC236}">
                <a16:creationId xmlns:a16="http://schemas.microsoft.com/office/drawing/2014/main" id="{21935671-46F2-C0E3-8076-310714F9B7A7}"/>
              </a:ext>
            </a:extLst>
          </p:cNvPr>
          <p:cNvSpPr/>
          <p:nvPr/>
        </p:nvSpPr>
        <p:spPr>
          <a:xfrm>
            <a:off x="965796" y="6366636"/>
            <a:ext cx="2714625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2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i="0" u="none" strike="noStrike" cap="none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Limit fallout from mistakes</a:t>
            </a:r>
            <a:endParaRPr sz="1400" i="0" u="none" strike="noStrike" cap="none">
              <a:solidFill>
                <a:srgbClr val="000000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94" name="Google Shape;1563;p10">
            <a:extLst>
              <a:ext uri="{FF2B5EF4-FFF2-40B4-BE49-F238E27FC236}">
                <a16:creationId xmlns:a16="http://schemas.microsoft.com/office/drawing/2014/main" id="{18E5BD82-A647-EA82-425E-75453AEB07C4}"/>
              </a:ext>
            </a:extLst>
          </p:cNvPr>
          <p:cNvSpPr/>
          <p:nvPr/>
        </p:nvSpPr>
        <p:spPr>
          <a:xfrm rot="10800000" flipH="1">
            <a:off x="4460543" y="2888179"/>
            <a:ext cx="10208276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1563;p10">
            <a:extLst>
              <a:ext uri="{FF2B5EF4-FFF2-40B4-BE49-F238E27FC236}">
                <a16:creationId xmlns:a16="http://schemas.microsoft.com/office/drawing/2014/main" id="{8468C2CE-4EB8-F92A-27F0-F8980A1E5967}"/>
              </a:ext>
            </a:extLst>
          </p:cNvPr>
          <p:cNvSpPr/>
          <p:nvPr/>
        </p:nvSpPr>
        <p:spPr>
          <a:xfrm rot="10800000" flipH="1">
            <a:off x="4422124" y="4296383"/>
            <a:ext cx="10208276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1563;p10">
            <a:extLst>
              <a:ext uri="{FF2B5EF4-FFF2-40B4-BE49-F238E27FC236}">
                <a16:creationId xmlns:a16="http://schemas.microsoft.com/office/drawing/2014/main" id="{F5F3B0C4-4DC0-5ED1-48DF-04E1ABF911A3}"/>
              </a:ext>
            </a:extLst>
          </p:cNvPr>
          <p:cNvSpPr/>
          <p:nvPr/>
        </p:nvSpPr>
        <p:spPr>
          <a:xfrm rot="10800000" flipH="1">
            <a:off x="4477805" y="5710728"/>
            <a:ext cx="10208276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1563;p10">
            <a:extLst>
              <a:ext uri="{FF2B5EF4-FFF2-40B4-BE49-F238E27FC236}">
                <a16:creationId xmlns:a16="http://schemas.microsoft.com/office/drawing/2014/main" id="{A7F317A4-62FC-3428-3CE3-F0E125B47D66}"/>
              </a:ext>
            </a:extLst>
          </p:cNvPr>
          <p:cNvSpPr/>
          <p:nvPr/>
        </p:nvSpPr>
        <p:spPr>
          <a:xfrm rot="10800000" flipH="1">
            <a:off x="4460543" y="7232483"/>
            <a:ext cx="10208276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774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618</Words>
  <Application>Microsoft Office PowerPoint</Application>
  <PresentationFormat>Custom</PresentationFormat>
  <Paragraphs>163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Inter</vt:lpstr>
      <vt:lpstr>Sora Semi Bold</vt:lpstr>
      <vt:lpstr>Sora Light</vt:lpstr>
      <vt:lpstr>Sora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Stuart Favier</dc:creator>
  <cp:lastModifiedBy>Brian Groves</cp:lastModifiedBy>
  <cp:revision>3</cp:revision>
  <dcterms:created xsi:type="dcterms:W3CDTF">2025-10-02T16:47:28Z</dcterms:created>
  <dcterms:modified xsi:type="dcterms:W3CDTF">2025-11-27T16:43:20Z</dcterms:modified>
</cp:coreProperties>
</file>